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99" r:id="rId1"/>
  </p:sldMasterIdLst>
  <p:notesMasterIdLst>
    <p:notesMasterId r:id="rId19"/>
  </p:notesMasterIdLst>
  <p:sldIdLst>
    <p:sldId id="256" r:id="rId2"/>
    <p:sldId id="257" r:id="rId3"/>
    <p:sldId id="258" r:id="rId4"/>
    <p:sldId id="259" r:id="rId5"/>
    <p:sldId id="268" r:id="rId6"/>
    <p:sldId id="260" r:id="rId7"/>
    <p:sldId id="261" r:id="rId8"/>
    <p:sldId id="269" r:id="rId9"/>
    <p:sldId id="262" r:id="rId10"/>
    <p:sldId id="263" r:id="rId11"/>
    <p:sldId id="264" r:id="rId12"/>
    <p:sldId id="271" r:id="rId13"/>
    <p:sldId id="270" r:id="rId14"/>
    <p:sldId id="265" r:id="rId15"/>
    <p:sldId id="266" r:id="rId16"/>
    <p:sldId id="267" r:id="rId17"/>
    <p:sldId id="272" r:id="rId18"/>
  </p:sldIdLst>
  <p:sldSz cx="12192000" cy="6858000"/>
  <p:notesSz cx="6858000" cy="9144000"/>
  <p:embeddedFontLst>
    <p:embeddedFont>
      <p:font typeface="Yu Mincho" panose="02020400000000000000" pitchFamily="18" charset="-128"/>
      <p:regular r:id="rId20"/>
    </p:embeddedFont>
    <p:embeddedFont>
      <p:font typeface="Calibri" panose="020F0502020204030204" pitchFamily="34" charset="0"/>
      <p:regular r:id="rId21"/>
      <p:bold r:id="rId22"/>
      <p:italic r:id="rId23"/>
      <p:boldItalic r:id="rId24"/>
    </p:embeddedFont>
    <p:embeddedFont>
      <p:font typeface="Consolas" panose="020B0609020204030204" pitchFamily="49" charset="0"/>
      <p:regular r:id="rId25"/>
      <p:bold r:id="rId26"/>
      <p:italic r:id="rId27"/>
      <p:boldItalic r:id="rId28"/>
    </p:embeddedFont>
    <p:embeddedFont>
      <p:font typeface="Edwardian Script ITC" panose="030303020407070D0804" pitchFamily="66" charset="0"/>
      <p:regular r:id="rId29"/>
    </p:embeddedFont>
    <p:embeddedFont>
      <p:font typeface="Killer Tech" panose="03000600000000000000" pitchFamily="66" charset="0"/>
      <p:regular r:id="rId30"/>
    </p:embeddedFont>
    <p:embeddedFont>
      <p:font typeface="Nitti" panose="02000509060000060004" pitchFamily="49" charset="0"/>
      <p:regular r:id="rId31"/>
    </p:embeddedFont>
    <p:embeddedFont>
      <p:font typeface="Righteous" panose="02010506000000020000" pitchFamily="2"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5955" autoAdjust="0"/>
  </p:normalViewPr>
  <p:slideViewPr>
    <p:cSldViewPr snapToGrid="0">
      <p:cViewPr varScale="1">
        <p:scale>
          <a:sx n="94" d="100"/>
          <a:sy n="94" d="100"/>
        </p:scale>
        <p:origin x="109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jpeg>
</file>

<file path=ppt/media/image10.gif>
</file>

<file path=ppt/media/image11.jpeg>
</file>

<file path=ppt/media/image12.jpeg>
</file>

<file path=ppt/media/image13.jpeg>
</file>

<file path=ppt/media/image14.png>
</file>

<file path=ppt/media/image15.png>
</file>

<file path=ppt/media/image16.png>
</file>

<file path=ppt/media/image17.jpeg>
</file>

<file path=ppt/media/image18.jpeg>
</file>

<file path=ppt/media/image19.jpeg>
</file>

<file path=ppt/media/image2.jpe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769238-89E7-46A8-8266-36F2B8DB3C32}" type="datetimeFigureOut">
              <a:rPr lang="en-US" smtClean="0"/>
              <a:t>3/28/2023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9C49C-85D1-4DF8-8D3F-B4913A99C2A8}" type="slidenum">
              <a:rPr lang="en-US" smtClean="0"/>
              <a:t>‹#›</a:t>
            </a:fld>
            <a:endParaRPr lang="en-US"/>
          </a:p>
        </p:txBody>
      </p:sp>
    </p:spTree>
    <p:extLst>
      <p:ext uri="{BB962C8B-B14F-4D97-AF65-F5344CB8AC3E}">
        <p14:creationId xmlns:p14="http://schemas.microsoft.com/office/powerpoint/2010/main" val="504939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APIs at a high level – we won’t get into any code, but try to understand all these concepts.</a:t>
            </a:r>
          </a:p>
        </p:txBody>
      </p:sp>
      <p:sp>
        <p:nvSpPr>
          <p:cNvPr id="4" name="Slide Number Placeholder 3"/>
          <p:cNvSpPr>
            <a:spLocks noGrp="1"/>
          </p:cNvSpPr>
          <p:nvPr>
            <p:ph type="sldNum" sz="quarter" idx="5"/>
          </p:nvPr>
        </p:nvSpPr>
        <p:spPr/>
        <p:txBody>
          <a:bodyPr/>
          <a:lstStyle/>
          <a:p>
            <a:fld id="{D1E9C49C-85D1-4DF8-8D3F-B4913A99C2A8}" type="slidenum">
              <a:rPr lang="en-US" smtClean="0"/>
              <a:t>1</a:t>
            </a:fld>
            <a:endParaRPr lang="en-US"/>
          </a:p>
        </p:txBody>
      </p:sp>
    </p:spTree>
    <p:extLst>
      <p:ext uri="{BB962C8B-B14F-4D97-AF65-F5344CB8AC3E}">
        <p14:creationId xmlns:p14="http://schemas.microsoft.com/office/powerpoint/2010/main" val="35566763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GET requests use URLs to indicate what they want from the server. For example, this first one will go to fda.gov and load the search page.</a:t>
            </a:r>
          </a:p>
          <a:p>
            <a:pPr marL="171450" indent="-171450">
              <a:buFont typeface="Arial" panose="020B0604020202020204" pitchFamily="34" charset="0"/>
              <a:buChar char="•"/>
            </a:pPr>
            <a:r>
              <a:rPr lang="en-US" dirty="0"/>
              <a:t>But when you want to search for something, it might reload the page with a thing like this.</a:t>
            </a:r>
          </a:p>
          <a:p>
            <a:pPr marL="171450" indent="-171450">
              <a:buFont typeface="Arial" panose="020B0604020202020204" pitchFamily="34" charset="0"/>
              <a:buChar char="•"/>
            </a:pPr>
            <a:r>
              <a:rPr lang="en-US" dirty="0"/>
              <a:t>There’s something extra at the end here… </a:t>
            </a:r>
            <a:r>
              <a:rPr lang="en-US" b="1" dirty="0"/>
              <a:t>anyone know what these things are called? Anyone recognize this stuff from anywhere?</a:t>
            </a:r>
          </a:p>
          <a:p>
            <a:pPr marL="171450" indent="-171450">
              <a:buFont typeface="Arial" panose="020B0604020202020204" pitchFamily="34" charset="0"/>
              <a:buChar char="•"/>
            </a:pPr>
            <a:r>
              <a:rPr lang="en-US" dirty="0"/>
              <a:t>These are query parameters! They are optional key-value pairs added to the end of the URL. The server uses this data to respond appropriately to the request.</a:t>
            </a:r>
          </a:p>
          <a:p>
            <a:pPr marL="171450" indent="-171450">
              <a:buFont typeface="Arial" panose="020B0604020202020204" pitchFamily="34" charset="0"/>
              <a:buChar char="•"/>
            </a:pPr>
            <a:r>
              <a:rPr lang="en-US" dirty="0"/>
              <a:t>Let’s break down this example. The specific order of the symbols is important – it’s a lot like creating variables in JavaScript.</a:t>
            </a:r>
          </a:p>
          <a:p>
            <a:pPr marL="171450" indent="-171450">
              <a:buFont typeface="Arial" panose="020B0604020202020204" pitchFamily="34" charset="0"/>
              <a:buChar char="•"/>
            </a:pPr>
            <a:r>
              <a:rPr lang="en-US" dirty="0"/>
              <a:t>Start with a question mark at the end of the base </a:t>
            </a:r>
            <a:r>
              <a:rPr lang="en-US" dirty="0" err="1"/>
              <a:t>url</a:t>
            </a:r>
            <a:endParaRPr lang="en-US" dirty="0"/>
          </a:p>
          <a:p>
            <a:pPr marL="171450" indent="-171450">
              <a:buFont typeface="Arial" panose="020B0604020202020204" pitchFamily="34" charset="0"/>
              <a:buChar char="•"/>
            </a:pPr>
            <a:r>
              <a:rPr lang="en-US" dirty="0"/>
              <a:t>Then there’s the parameter name – in this case, it’s </a:t>
            </a:r>
            <a:r>
              <a:rPr lang="en-US" b="1" dirty="0"/>
              <a:t>s</a:t>
            </a:r>
            <a:endParaRPr lang="en-US" b="0" dirty="0"/>
          </a:p>
          <a:p>
            <a:pPr marL="171450" indent="-171450">
              <a:buFont typeface="Arial" panose="020B0604020202020204" pitchFamily="34" charset="0"/>
              <a:buChar char="•"/>
            </a:pPr>
            <a:r>
              <a:rPr lang="en-US" b="0" dirty="0"/>
              <a:t>Then there’s an equals sign</a:t>
            </a:r>
          </a:p>
          <a:p>
            <a:pPr marL="171450" indent="-171450">
              <a:buFont typeface="Arial" panose="020B0604020202020204" pitchFamily="34" charset="0"/>
              <a:buChar char="•"/>
            </a:pPr>
            <a:r>
              <a:rPr lang="en-US" b="0" dirty="0"/>
              <a:t>Then the parameter value – in this case, it’s </a:t>
            </a:r>
            <a:r>
              <a:rPr lang="en-US" b="1" dirty="0"/>
              <a:t>risotto</a:t>
            </a:r>
            <a:endParaRPr lang="en-US" b="0" dirty="0"/>
          </a:p>
          <a:p>
            <a:pPr marL="171450" indent="-171450">
              <a:buFont typeface="Arial" panose="020B0604020202020204" pitchFamily="34" charset="0"/>
              <a:buChar char="•"/>
            </a:pPr>
            <a:r>
              <a:rPr lang="en-US" b="0" dirty="0"/>
              <a:t>Then, there’s an ampersand, and more query parameters can come after that!</a:t>
            </a:r>
          </a:p>
          <a:p>
            <a:pPr marL="171450" indent="-171450">
              <a:buFont typeface="Arial" panose="020B0604020202020204" pitchFamily="34" charset="0"/>
              <a:buChar char="•"/>
            </a:pPr>
            <a:r>
              <a:rPr lang="en-US" b="0" dirty="0"/>
              <a:t>When working with query parameters, the symbols and parameter names and values all need to be exactly right – so pay attention!</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10</a:t>
            </a:fld>
            <a:endParaRPr lang="en-US"/>
          </a:p>
        </p:txBody>
      </p:sp>
    </p:spTree>
    <p:extLst>
      <p:ext uri="{BB962C8B-B14F-4D97-AF65-F5344CB8AC3E}">
        <p14:creationId xmlns:p14="http://schemas.microsoft.com/office/powerpoint/2010/main" val="2130941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once those requests are sent, there are a few different kinds of responses. The basic one, which you have already seen, is a full HTML page! For example, heading to the Michelin website’s list of restaurants will display this nice page with all the restaurants in a grid. But that’s not the only type of HTTP response!</a:t>
            </a:r>
          </a:p>
        </p:txBody>
      </p:sp>
      <p:sp>
        <p:nvSpPr>
          <p:cNvPr id="4" name="Slide Number Placeholder 3"/>
          <p:cNvSpPr>
            <a:spLocks noGrp="1"/>
          </p:cNvSpPr>
          <p:nvPr>
            <p:ph type="sldNum" sz="quarter" idx="5"/>
          </p:nvPr>
        </p:nvSpPr>
        <p:spPr/>
        <p:txBody>
          <a:bodyPr/>
          <a:lstStyle/>
          <a:p>
            <a:fld id="{D1E9C49C-85D1-4DF8-8D3F-B4913A99C2A8}" type="slidenum">
              <a:rPr lang="en-US" smtClean="0"/>
              <a:t>11</a:t>
            </a:fld>
            <a:endParaRPr lang="en-US"/>
          </a:p>
        </p:txBody>
      </p:sp>
    </p:spTree>
    <p:extLst>
      <p:ext uri="{BB962C8B-B14F-4D97-AF65-F5344CB8AC3E}">
        <p14:creationId xmlns:p14="http://schemas.microsoft.com/office/powerpoint/2010/main" val="719607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HTTP Responses can also be data, like JSON!</a:t>
            </a:r>
          </a:p>
          <a:p>
            <a:pPr marL="171450" indent="-171450">
              <a:buFont typeface="Arial" panose="020B0604020202020204" pitchFamily="34" charset="0"/>
              <a:buChar char="•"/>
            </a:pPr>
            <a:r>
              <a:rPr lang="en-US" dirty="0"/>
              <a:t>Taking the same Michelin example, there is actually a </a:t>
            </a:r>
            <a:r>
              <a:rPr lang="en-US" i="1" dirty="0"/>
              <a:t>hidden</a:t>
            </a:r>
            <a:r>
              <a:rPr lang="en-US" i="0" dirty="0"/>
              <a:t> request that happens to pull all the data for a given search. This shows up as JSON.</a:t>
            </a:r>
          </a:p>
          <a:p>
            <a:pPr marL="171450" indent="-171450">
              <a:buFont typeface="Arial" panose="020B0604020202020204" pitchFamily="34" charset="0"/>
              <a:buChar char="•"/>
            </a:pPr>
            <a:r>
              <a:rPr lang="en-US" i="0" dirty="0"/>
              <a:t>All this data powers the user experience. The JavaScript code on the website takes this giant object, parses it, and makes it into something beautiful.</a:t>
            </a:r>
          </a:p>
          <a:p>
            <a:pPr marL="171450" indent="-171450">
              <a:buFont typeface="Arial" panose="020B0604020202020204" pitchFamily="34" charset="0"/>
              <a:buChar char="•"/>
            </a:pPr>
            <a:r>
              <a:rPr lang="en-US" i="0" dirty="0"/>
              <a:t>Kind of like a good chef takes ingredients and turns them into a beautiful dish. 😇</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12</a:t>
            </a:fld>
            <a:endParaRPr lang="en-US"/>
          </a:p>
        </p:txBody>
      </p:sp>
    </p:spTree>
    <p:extLst>
      <p:ext uri="{BB962C8B-B14F-4D97-AF65-F5344CB8AC3E}">
        <p14:creationId xmlns:p14="http://schemas.microsoft.com/office/powerpoint/2010/main" val="110294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it’s not always easy. This is the internet we’re talking about, and things can be… slow.</a:t>
            </a:r>
          </a:p>
        </p:txBody>
      </p:sp>
      <p:sp>
        <p:nvSpPr>
          <p:cNvPr id="4" name="Slide Number Placeholder 3"/>
          <p:cNvSpPr>
            <a:spLocks noGrp="1"/>
          </p:cNvSpPr>
          <p:nvPr>
            <p:ph type="sldNum" sz="quarter" idx="5"/>
          </p:nvPr>
        </p:nvSpPr>
        <p:spPr/>
        <p:txBody>
          <a:bodyPr/>
          <a:lstStyle/>
          <a:p>
            <a:fld id="{D1E9C49C-85D1-4DF8-8D3F-B4913A99C2A8}" type="slidenum">
              <a:rPr lang="en-US" smtClean="0"/>
              <a:t>13</a:t>
            </a:fld>
            <a:endParaRPr lang="en-US"/>
          </a:p>
        </p:txBody>
      </p:sp>
    </p:spTree>
    <p:extLst>
      <p:ext uri="{BB962C8B-B14F-4D97-AF65-F5344CB8AC3E}">
        <p14:creationId xmlns:p14="http://schemas.microsoft.com/office/powerpoint/2010/main" val="34588922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Has anyone ever dealt with slow internet?</a:t>
            </a:r>
            <a:r>
              <a:rPr lang="en-US" b="0" dirty="0"/>
              <a:t> The answer is likely: yes.</a:t>
            </a:r>
          </a:p>
          <a:p>
            <a:pPr marL="171450" indent="-171450">
              <a:buFont typeface="Arial" panose="020B0604020202020204" pitchFamily="34" charset="0"/>
              <a:buChar char="•"/>
            </a:pPr>
            <a:r>
              <a:rPr lang="en-US" b="0" dirty="0"/>
              <a:t>You might have had network connectivity problems in the past. But the pages of your websites are still there, waiting to connect… how do they handle it when your internet is slow?</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14</a:t>
            </a:fld>
            <a:endParaRPr lang="en-US"/>
          </a:p>
        </p:txBody>
      </p:sp>
    </p:spTree>
    <p:extLst>
      <p:ext uri="{BB962C8B-B14F-4D97-AF65-F5344CB8AC3E}">
        <p14:creationId xmlns:p14="http://schemas.microsoft.com/office/powerpoint/2010/main" val="22080805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Well, timing is very important in software development, and in life. Any Carl Jung fans know what synchronicity is? Here’s the definition.</a:t>
            </a:r>
          </a:p>
          <a:p>
            <a:pPr marL="171450" indent="-171450">
              <a:buFont typeface="Arial" panose="020B0604020202020204" pitchFamily="34" charset="0"/>
              <a:buChar char="•"/>
            </a:pPr>
            <a:r>
              <a:rPr lang="en-US" dirty="0"/>
              <a:t>This is completely irrelevant, because we’re not talking about synchronicity… we’re talking about </a:t>
            </a:r>
            <a:r>
              <a:rPr lang="en-US" i="1" dirty="0" err="1"/>
              <a:t>asynchronicity</a:t>
            </a:r>
            <a:r>
              <a:rPr lang="en-US" i="0" dirty="0"/>
              <a:t>. Anyone know what asynchronous means? You may have done asynchronous learning in school, where you don’t have to be in a classroom at a certain time, but complete work at your own pace on your own time. Asynchronous programming is kind of like that!</a:t>
            </a:r>
          </a:p>
          <a:p>
            <a:pPr marL="171450" indent="-171450">
              <a:buFont typeface="Arial" panose="020B0604020202020204" pitchFamily="34" charset="0"/>
              <a:buChar char="•"/>
            </a:pPr>
            <a:r>
              <a:rPr lang="en-US" i="0" dirty="0"/>
              <a:t>It’s basically a way for a program to stay active while waiting for a long-running task to complete. One such long-running task might be – sending an API request! Servers can be slow, and locking down an entire page while waiting for a task to complete is generally a bad idea. So how is this possible????</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15</a:t>
            </a:fld>
            <a:endParaRPr lang="en-US"/>
          </a:p>
        </p:txBody>
      </p:sp>
    </p:spTree>
    <p:extLst>
      <p:ext uri="{BB962C8B-B14F-4D97-AF65-F5344CB8AC3E}">
        <p14:creationId xmlns:p14="http://schemas.microsoft.com/office/powerpoint/2010/main" val="6054082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life, there are these things called promises. Has anyone ever made a promise? </a:t>
            </a:r>
            <a:r>
              <a:rPr lang="en-US" b="1" dirty="0"/>
              <a:t>What does it mean?</a:t>
            </a:r>
            <a:endParaRPr lang="en-US" b="0" dirty="0"/>
          </a:p>
          <a:p>
            <a:pPr marL="171450" indent="-171450">
              <a:buFont typeface="Arial" panose="020B0604020202020204" pitchFamily="34" charset="0"/>
              <a:buChar char="•"/>
            </a:pPr>
            <a:r>
              <a:rPr lang="en-US" b="0" dirty="0"/>
              <a:t>A promise is basically saying </a:t>
            </a:r>
            <a:r>
              <a:rPr lang="en-US" b="0" i="1" dirty="0"/>
              <a:t>I am going to do this thing</a:t>
            </a:r>
            <a:r>
              <a:rPr lang="en-US" b="0" i="0" dirty="0"/>
              <a:t> – and I’ll get back to you later.</a:t>
            </a:r>
          </a:p>
          <a:p>
            <a:pPr marL="171450" indent="-171450">
              <a:buFont typeface="Arial" panose="020B0604020202020204" pitchFamily="34" charset="0"/>
              <a:buChar char="•"/>
            </a:pPr>
            <a:r>
              <a:rPr lang="en-US" b="0" i="0" dirty="0"/>
              <a:t>In JavaScript, using a promise looks something like this.</a:t>
            </a:r>
          </a:p>
          <a:p>
            <a:pPr marL="171450" indent="-171450">
              <a:buFont typeface="Arial" panose="020B0604020202020204" pitchFamily="34" charset="0"/>
              <a:buChar char="•"/>
            </a:pPr>
            <a:r>
              <a:rPr lang="en-US" b="0" i="0" dirty="0"/>
              <a:t>Don’t understand what you’re seeing? That’s very normal! Promises are very </a:t>
            </a:r>
            <a:r>
              <a:rPr lang="en-US" b="0" i="0" dirty="0" err="1"/>
              <a:t>very</a:t>
            </a:r>
            <a:r>
              <a:rPr lang="en-US" b="0" i="0" dirty="0"/>
              <a:t> weird things with very weird syntax. They are weird, and using them is weird. They return very weird things and it’s weird.</a:t>
            </a:r>
          </a:p>
          <a:p>
            <a:pPr marL="171450" indent="-171450">
              <a:buFont typeface="Arial" panose="020B0604020202020204" pitchFamily="34" charset="0"/>
              <a:buChar char="•"/>
            </a:pPr>
            <a:r>
              <a:rPr lang="en-US" b="0" dirty="0"/>
              <a:t>For now, the important thing to remember is that promises enable asynchronous programming in JavaScript. And we need asynchronous programming to make requests to an API. Got it? Good!</a:t>
            </a:r>
          </a:p>
        </p:txBody>
      </p:sp>
      <p:sp>
        <p:nvSpPr>
          <p:cNvPr id="4" name="Slide Number Placeholder 3"/>
          <p:cNvSpPr>
            <a:spLocks noGrp="1"/>
          </p:cNvSpPr>
          <p:nvPr>
            <p:ph type="sldNum" sz="quarter" idx="5"/>
          </p:nvPr>
        </p:nvSpPr>
        <p:spPr/>
        <p:txBody>
          <a:bodyPr/>
          <a:lstStyle/>
          <a:p>
            <a:fld id="{D1E9C49C-85D1-4DF8-8D3F-B4913A99C2A8}" type="slidenum">
              <a:rPr lang="en-US" smtClean="0"/>
              <a:t>16</a:t>
            </a:fld>
            <a:endParaRPr lang="en-US"/>
          </a:p>
        </p:txBody>
      </p:sp>
    </p:spTree>
    <p:extLst>
      <p:ext uri="{BB962C8B-B14F-4D97-AF65-F5344CB8AC3E}">
        <p14:creationId xmlns:p14="http://schemas.microsoft.com/office/powerpoint/2010/main" val="21758964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assume there are no questions.</a:t>
            </a:r>
          </a:p>
        </p:txBody>
      </p:sp>
      <p:sp>
        <p:nvSpPr>
          <p:cNvPr id="4" name="Slide Number Placeholder 3"/>
          <p:cNvSpPr>
            <a:spLocks noGrp="1"/>
          </p:cNvSpPr>
          <p:nvPr>
            <p:ph type="sldNum" sz="quarter" idx="5"/>
          </p:nvPr>
        </p:nvSpPr>
        <p:spPr/>
        <p:txBody>
          <a:bodyPr/>
          <a:lstStyle/>
          <a:p>
            <a:fld id="{D1E9C49C-85D1-4DF8-8D3F-B4913A99C2A8}" type="slidenum">
              <a:rPr lang="en-US" smtClean="0"/>
              <a:t>17</a:t>
            </a:fld>
            <a:endParaRPr lang="en-US"/>
          </a:p>
        </p:txBody>
      </p:sp>
    </p:spTree>
    <p:extLst>
      <p:ext uri="{BB962C8B-B14F-4D97-AF65-F5344CB8AC3E}">
        <p14:creationId xmlns:p14="http://schemas.microsoft.com/office/powerpoint/2010/main" val="4109017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Does anyone already know what an API is?</a:t>
            </a:r>
          </a:p>
          <a:p>
            <a:pPr marL="171450" indent="-171450">
              <a:buFont typeface="Arial" panose="020B0604020202020204" pitchFamily="34" charset="0"/>
              <a:buChar char="•"/>
            </a:pPr>
            <a:r>
              <a:rPr lang="en-US" b="1" dirty="0"/>
              <a:t>API</a:t>
            </a:r>
            <a:r>
              <a:rPr lang="en-US" b="0" dirty="0"/>
              <a:t> stands for </a:t>
            </a:r>
            <a:r>
              <a:rPr lang="en-US" b="1" dirty="0"/>
              <a:t>A</a:t>
            </a:r>
            <a:r>
              <a:rPr lang="en-US" b="0" dirty="0"/>
              <a:t>pplication </a:t>
            </a:r>
            <a:r>
              <a:rPr lang="en-US" b="1" dirty="0"/>
              <a:t>P</a:t>
            </a:r>
            <a:r>
              <a:rPr lang="en-US" b="0" dirty="0"/>
              <a:t>rogramming </a:t>
            </a:r>
            <a:r>
              <a:rPr lang="en-US" b="1" dirty="0"/>
              <a:t>I</a:t>
            </a:r>
            <a:r>
              <a:rPr lang="en-US" b="0" dirty="0"/>
              <a:t>nterface. An API is basically a way for one piece of software to talk to another piece of software. An API will have specific methods for sending and receiving data.</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2</a:t>
            </a:fld>
            <a:endParaRPr lang="en-US"/>
          </a:p>
        </p:txBody>
      </p:sp>
    </p:spTree>
    <p:extLst>
      <p:ext uri="{BB962C8B-B14F-4D97-AF65-F5344CB8AC3E}">
        <p14:creationId xmlns:p14="http://schemas.microsoft.com/office/powerpoint/2010/main" val="2600186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try to understand further, let’s consider this analogy: ordering from a menu.</a:t>
            </a:r>
          </a:p>
          <a:p>
            <a:pPr marL="171450" indent="-171450">
              <a:buFont typeface="Arial" panose="020B0604020202020204" pitchFamily="34" charset="0"/>
              <a:buChar char="•"/>
            </a:pPr>
            <a:r>
              <a:rPr lang="en-US" dirty="0"/>
              <a:t>Here’s a menu as an example – there are some different options, and all of them have different prices.</a:t>
            </a:r>
          </a:p>
          <a:p>
            <a:pPr marL="171450" indent="-171450">
              <a:buFont typeface="Arial" panose="020B0604020202020204" pitchFamily="34" charset="0"/>
              <a:buChar char="•"/>
            </a:pPr>
            <a:r>
              <a:rPr lang="en-US" b="1" dirty="0"/>
              <a:t>Can anyone tell me – how would you order from this restaurant?</a:t>
            </a:r>
            <a:endParaRPr lang="en-US" b="0" dirty="0"/>
          </a:p>
          <a:p>
            <a:pPr marL="171450" indent="-171450">
              <a:buFont typeface="Arial" panose="020B0604020202020204" pitchFamily="34" charset="0"/>
              <a:buChar char="•"/>
            </a:pPr>
            <a:r>
              <a:rPr lang="en-US" b="0" dirty="0"/>
              <a:t>The menu itself makes it easy to know what you can do! You know how to place an order, and you know that when that order is fulfilled, you will receive your delicious risotto. Let’s break this down a bit.</a:t>
            </a:r>
          </a:p>
          <a:p>
            <a:pPr marL="171450" indent="-171450">
              <a:buFont typeface="Arial" panose="020B0604020202020204" pitchFamily="34" charset="0"/>
              <a:buChar char="•"/>
            </a:pPr>
            <a:r>
              <a:rPr lang="en-US" b="0" dirty="0"/>
              <a:t>The menu and ordering system comprise an interface: basically, there are some specific instructions for communication. You know the rules, and you follow them.</a:t>
            </a:r>
          </a:p>
          <a:p>
            <a:pPr marL="171450" indent="-171450">
              <a:buFont typeface="Arial" panose="020B0604020202020204" pitchFamily="34" charset="0"/>
              <a:buChar char="•"/>
            </a:pPr>
            <a:r>
              <a:rPr lang="en-US" b="0" dirty="0"/>
              <a:t>The menu has a clearly defined list of dishes. You can’t order </a:t>
            </a:r>
            <a:r>
              <a:rPr lang="en-US" b="0" i="1" dirty="0"/>
              <a:t>anything</a:t>
            </a:r>
            <a:r>
              <a:rPr lang="en-US" b="0" i="0" dirty="0"/>
              <a:t> at all – you need to conform to the standards set by the restaurant.</a:t>
            </a:r>
          </a:p>
          <a:p>
            <a:pPr marL="171450" indent="-171450">
              <a:buFont typeface="Arial" panose="020B0604020202020204" pitchFamily="34" charset="0"/>
              <a:buChar char="•"/>
            </a:pPr>
            <a:r>
              <a:rPr lang="en-US" b="0" i="0" dirty="0"/>
              <a:t>After you order, you don’t need to know what happens in the kitchen! All you need to know is that you get your food.</a:t>
            </a:r>
          </a:p>
          <a:p>
            <a:pPr marL="171450" indent="-171450">
              <a:buFont typeface="Arial" panose="020B0604020202020204" pitchFamily="34" charset="0"/>
              <a:buChar char="•"/>
            </a:pPr>
            <a:r>
              <a:rPr lang="en-US" b="0" i="0" dirty="0"/>
              <a:t>And APIs are kind of like that, but instead of placing your order through the phone, you would use code to do it for you. It’s kind of like getting your mom to order pizza.</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3</a:t>
            </a:fld>
            <a:endParaRPr lang="en-US"/>
          </a:p>
        </p:txBody>
      </p:sp>
    </p:spTree>
    <p:extLst>
      <p:ext uri="{BB962C8B-B14F-4D97-AF65-F5344CB8AC3E}">
        <p14:creationId xmlns:p14="http://schemas.microsoft.com/office/powerpoint/2010/main" val="1416525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But ordering pizza isn’t all an API can do. In fact, there are a </a:t>
            </a:r>
            <a:r>
              <a:rPr lang="en-US" i="1" dirty="0"/>
              <a:t>ton</a:t>
            </a:r>
            <a:r>
              <a:rPr lang="en-US" i="0" dirty="0"/>
              <a:t> of APIs out there that let you write code to talk to a bunch of different services.</a:t>
            </a:r>
          </a:p>
          <a:p>
            <a:pPr marL="171450" indent="-171450">
              <a:buFont typeface="Arial" panose="020B0604020202020204" pitchFamily="34" charset="0"/>
              <a:buChar char="•"/>
            </a:pPr>
            <a:r>
              <a:rPr lang="en-US" i="0" dirty="0"/>
              <a:t>You can write code to post a TikTok, view Instagram pictures, play a song on Spotify, get a listing of houses from Zillow, post messages to Discord… </a:t>
            </a:r>
          </a:p>
          <a:p>
            <a:pPr marL="628650" lvl="1" indent="-171450">
              <a:buFont typeface="Arial" panose="020B0604020202020204" pitchFamily="34" charset="0"/>
              <a:buChar char="•"/>
            </a:pPr>
            <a:r>
              <a:rPr lang="en-US" i="0" dirty="0"/>
              <a:t>Many of these require an API key, and some cost money</a:t>
            </a:r>
            <a:r>
              <a:rPr lang="en-US" i="0"/>
              <a:t>, but there </a:t>
            </a:r>
            <a:r>
              <a:rPr lang="en-US" i="0" dirty="0"/>
              <a:t>are so many out there, including…</a:t>
            </a:r>
          </a:p>
          <a:p>
            <a:pPr marL="171450" indent="-171450">
              <a:buFont typeface="Arial" panose="020B0604020202020204" pitchFamily="34" charset="0"/>
              <a:buChar char="•"/>
            </a:pPr>
            <a:r>
              <a:rPr lang="en-US" i="0" dirty="0" err="1"/>
              <a:t>GrubHub</a:t>
            </a:r>
            <a:r>
              <a:rPr lang="en-US" i="0" dirty="0"/>
              <a:t>! Sticking with the food theme, </a:t>
            </a:r>
            <a:r>
              <a:rPr lang="en-US" i="0" dirty="0" err="1"/>
              <a:t>GrubHub</a:t>
            </a:r>
            <a:r>
              <a:rPr lang="en-US" i="0" dirty="0"/>
              <a:t> has what’s called a Web API – that just means the communication happens through the world wide web.</a:t>
            </a:r>
          </a:p>
          <a:p>
            <a:pPr marL="171450" indent="-171450">
              <a:buFont typeface="Arial" panose="020B0604020202020204" pitchFamily="34" charset="0"/>
              <a:buChar char="•"/>
            </a:pPr>
            <a:r>
              <a:rPr lang="en-US" i="0" dirty="0"/>
              <a:t>With the API, you can do things like get menus for restaurants, manage your account information, even place orders, all by running some code!</a:t>
            </a:r>
          </a:p>
          <a:p>
            <a:pPr marL="171450" indent="-171450">
              <a:buFont typeface="Arial" panose="020B0604020202020204" pitchFamily="34" charset="0"/>
              <a:buChar char="•"/>
            </a:pPr>
            <a:r>
              <a:rPr lang="en-US" i="0" dirty="0"/>
              <a:t>Web APIs are made possible by a thing called HTTP. </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4</a:t>
            </a:fld>
            <a:endParaRPr lang="en-US"/>
          </a:p>
        </p:txBody>
      </p:sp>
    </p:spTree>
    <p:extLst>
      <p:ext uri="{BB962C8B-B14F-4D97-AF65-F5344CB8AC3E}">
        <p14:creationId xmlns:p14="http://schemas.microsoft.com/office/powerpoint/2010/main" val="1351780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Ah yes, HTTP – the magic of cyberspace.</a:t>
            </a:r>
          </a:p>
        </p:txBody>
      </p:sp>
      <p:sp>
        <p:nvSpPr>
          <p:cNvPr id="4" name="Slide Number Placeholder 3"/>
          <p:cNvSpPr>
            <a:spLocks noGrp="1"/>
          </p:cNvSpPr>
          <p:nvPr>
            <p:ph type="sldNum" sz="quarter" idx="5"/>
          </p:nvPr>
        </p:nvSpPr>
        <p:spPr/>
        <p:txBody>
          <a:bodyPr/>
          <a:lstStyle/>
          <a:p>
            <a:fld id="{D1E9C49C-85D1-4DF8-8D3F-B4913A99C2A8}" type="slidenum">
              <a:rPr lang="en-US" smtClean="0"/>
              <a:t>5</a:t>
            </a:fld>
            <a:endParaRPr lang="en-US"/>
          </a:p>
        </p:txBody>
      </p:sp>
    </p:spTree>
    <p:extLst>
      <p:ext uri="{BB962C8B-B14F-4D97-AF65-F5344CB8AC3E}">
        <p14:creationId xmlns:p14="http://schemas.microsoft.com/office/powerpoint/2010/main" val="27348433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Where have you seen HTTP?</a:t>
            </a:r>
          </a:p>
          <a:p>
            <a:pPr marL="171450" indent="-171450">
              <a:buFont typeface="Arial" panose="020B0604020202020204" pitchFamily="34" charset="0"/>
              <a:buChar char="•"/>
            </a:pPr>
            <a:r>
              <a:rPr lang="en-US" dirty="0"/>
              <a:t>It’s in front of every URL you type! </a:t>
            </a:r>
            <a:r>
              <a:rPr lang="en-US" b="1" dirty="0"/>
              <a:t>Does anyone know what it actually means?</a:t>
            </a:r>
            <a:endParaRPr lang="en-US" b="0" dirty="0"/>
          </a:p>
          <a:p>
            <a:pPr marL="171450" indent="-171450">
              <a:buFont typeface="Arial" panose="020B0604020202020204" pitchFamily="34" charset="0"/>
              <a:buChar char="•"/>
            </a:pPr>
            <a:r>
              <a:rPr lang="en-US" b="0" dirty="0"/>
              <a:t>HTTP stands for </a:t>
            </a:r>
            <a:r>
              <a:rPr lang="en-US" b="1" dirty="0" err="1"/>
              <a:t>H</a:t>
            </a:r>
            <a:r>
              <a:rPr lang="en-US" b="0" dirty="0" err="1"/>
              <a:t>yper</a:t>
            </a:r>
            <a:r>
              <a:rPr lang="en-US" b="1" dirty="0" err="1"/>
              <a:t>T</a:t>
            </a:r>
            <a:r>
              <a:rPr lang="en-US" b="0" dirty="0" err="1"/>
              <a:t>ext</a:t>
            </a:r>
            <a:r>
              <a:rPr lang="en-US" b="0" dirty="0"/>
              <a:t> </a:t>
            </a:r>
            <a:r>
              <a:rPr lang="en-US" b="1" dirty="0"/>
              <a:t>T</a:t>
            </a:r>
            <a:r>
              <a:rPr lang="en-US" b="0" dirty="0"/>
              <a:t>ransfer </a:t>
            </a:r>
            <a:r>
              <a:rPr lang="en-US" b="1" dirty="0"/>
              <a:t>P</a:t>
            </a:r>
            <a:r>
              <a:rPr lang="en-US" b="0" dirty="0"/>
              <a:t>rotocol.</a:t>
            </a:r>
          </a:p>
          <a:p>
            <a:pPr marL="171450" indent="-171450">
              <a:buFont typeface="Arial" panose="020B0604020202020204" pitchFamily="34" charset="0"/>
              <a:buChar char="•"/>
            </a:pPr>
            <a:r>
              <a:rPr lang="en-US" b="0" dirty="0"/>
              <a:t>Essentially, it’s a way to send messages through cyberspace. HTTP creates a channel through which all web apps communicate. It sets up a specific set of rules (like a menu) that let software programs send and receive data. It’s also the thing you put at the front of URLs when you want your browser to know to look on the internet! If you’re surfing the web, HTTP is the wave, dude.</a:t>
            </a:r>
          </a:p>
          <a:p>
            <a:pPr marL="171450" lvl="0" indent="-171450">
              <a:buFont typeface="Arial" panose="020B0604020202020204" pitchFamily="34" charset="0"/>
              <a:buChar char="•"/>
            </a:pPr>
            <a:r>
              <a:rPr lang="en-US" b="0" i="1" dirty="0"/>
              <a:t>Note: HTTPS is HTTP but secure – so we will use HTTPS</a:t>
            </a:r>
            <a:endParaRPr lang="en-US" i="1" dirty="0"/>
          </a:p>
        </p:txBody>
      </p:sp>
      <p:sp>
        <p:nvSpPr>
          <p:cNvPr id="4" name="Slide Number Placeholder 3"/>
          <p:cNvSpPr>
            <a:spLocks noGrp="1"/>
          </p:cNvSpPr>
          <p:nvPr>
            <p:ph type="sldNum" sz="quarter" idx="5"/>
          </p:nvPr>
        </p:nvSpPr>
        <p:spPr/>
        <p:txBody>
          <a:bodyPr/>
          <a:lstStyle/>
          <a:p>
            <a:fld id="{D1E9C49C-85D1-4DF8-8D3F-B4913A99C2A8}" type="slidenum">
              <a:rPr lang="en-US" smtClean="0"/>
              <a:t>6</a:t>
            </a:fld>
            <a:endParaRPr lang="en-US"/>
          </a:p>
        </p:txBody>
      </p:sp>
    </p:spTree>
    <p:extLst>
      <p:ext uri="{BB962C8B-B14F-4D97-AF65-F5344CB8AC3E}">
        <p14:creationId xmlns:p14="http://schemas.microsoft.com/office/powerpoint/2010/main" val="7058401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Let’s get a little deeper. There are two main things to remember – the two sides of HTTP.</a:t>
            </a:r>
          </a:p>
          <a:p>
            <a:pPr marL="171450" indent="-171450">
              <a:buFont typeface="Arial" panose="020B0604020202020204" pitchFamily="34" charset="0"/>
              <a:buChar char="•"/>
            </a:pPr>
            <a:r>
              <a:rPr lang="en-US" dirty="0"/>
              <a:t>On one hand, you have requests. On the other, you have responses.</a:t>
            </a:r>
          </a:p>
          <a:p>
            <a:pPr marL="171450" indent="-171450">
              <a:buFont typeface="Arial" panose="020B0604020202020204" pitchFamily="34" charset="0"/>
              <a:buChar char="•"/>
            </a:pPr>
            <a:r>
              <a:rPr lang="en-US" dirty="0"/>
              <a:t>A request is asking for something. A response is getting something back. Hopefully this isn’t too out there yet.</a:t>
            </a:r>
          </a:p>
          <a:p>
            <a:pPr marL="171450" indent="-171450">
              <a:buFont typeface="Arial" panose="020B0604020202020204" pitchFamily="34" charset="0"/>
              <a:buChar char="•"/>
            </a:pPr>
            <a:r>
              <a:rPr lang="en-US" dirty="0"/>
              <a:t>When you make a request, it comes from a client, and goes to a server. For example, some JavaScript code you write might send a request to </a:t>
            </a:r>
            <a:r>
              <a:rPr lang="en-US" dirty="0" err="1"/>
              <a:t>GrubHub</a:t>
            </a:r>
            <a:r>
              <a:rPr lang="en-US" dirty="0"/>
              <a:t>, trying to get a restaurant’s address.</a:t>
            </a:r>
          </a:p>
          <a:p>
            <a:pPr marL="171450" indent="-171450">
              <a:buFont typeface="Arial" panose="020B0604020202020204" pitchFamily="34" charset="0"/>
              <a:buChar char="•"/>
            </a:pPr>
            <a:r>
              <a:rPr lang="en-US" dirty="0"/>
              <a:t>On the flipside, when you get a response, it comes from the server, and returns to the client. So, </a:t>
            </a:r>
            <a:r>
              <a:rPr lang="en-US" dirty="0" err="1"/>
              <a:t>GrubHub</a:t>
            </a:r>
            <a:r>
              <a:rPr lang="en-US" dirty="0"/>
              <a:t> sends you the restaurant’s address.</a:t>
            </a:r>
          </a:p>
        </p:txBody>
      </p:sp>
      <p:sp>
        <p:nvSpPr>
          <p:cNvPr id="4" name="Slide Number Placeholder 3"/>
          <p:cNvSpPr>
            <a:spLocks noGrp="1"/>
          </p:cNvSpPr>
          <p:nvPr>
            <p:ph type="sldNum" sz="quarter" idx="5"/>
          </p:nvPr>
        </p:nvSpPr>
        <p:spPr/>
        <p:txBody>
          <a:bodyPr/>
          <a:lstStyle/>
          <a:p>
            <a:fld id="{D1E9C49C-85D1-4DF8-8D3F-B4913A99C2A8}" type="slidenum">
              <a:rPr lang="en-US" smtClean="0"/>
              <a:t>7</a:t>
            </a:fld>
            <a:endParaRPr lang="en-US"/>
          </a:p>
        </p:txBody>
      </p:sp>
    </p:spTree>
    <p:extLst>
      <p:ext uri="{BB962C8B-B14F-4D97-AF65-F5344CB8AC3E}">
        <p14:creationId xmlns:p14="http://schemas.microsoft.com/office/powerpoint/2010/main" val="100719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These client and server things are very important, and make up the architecture for almost all web applications.</a:t>
            </a:r>
          </a:p>
          <a:p>
            <a:pPr marL="171450" indent="-171450">
              <a:buFont typeface="Arial" panose="020B0604020202020204" pitchFamily="34" charset="0"/>
              <a:buChar char="•"/>
            </a:pPr>
            <a:r>
              <a:rPr lang="en-US" dirty="0"/>
              <a:t>The client could be something like JavaScript code – something you would write in Replit. The server would be some machine somewhere, hosted at a certain URL, like api.grubhub.com.</a:t>
            </a:r>
          </a:p>
          <a:p>
            <a:pPr marL="171450" indent="-171450">
              <a:buFont typeface="Arial" panose="020B0604020202020204" pitchFamily="34" charset="0"/>
              <a:buChar char="•"/>
            </a:pPr>
            <a:r>
              <a:rPr lang="en-US" dirty="0"/>
              <a:t>The client makes a request, saying “I want X” – for example, I want a picture of a cheeseburger.</a:t>
            </a:r>
          </a:p>
          <a:p>
            <a:pPr marL="171450" indent="-171450">
              <a:buFont typeface="Arial" panose="020B0604020202020204" pitchFamily="34" charset="0"/>
              <a:buChar char="•"/>
            </a:pPr>
            <a:r>
              <a:rPr lang="en-US" dirty="0"/>
              <a:t>The server sends back a response, saying “Here is X” – for example here is a picture of a cheeseburger. The server doesn’t </a:t>
            </a:r>
            <a:r>
              <a:rPr lang="en-US" i="1" dirty="0"/>
              <a:t>always</a:t>
            </a:r>
            <a:r>
              <a:rPr lang="en-US" i="0" dirty="0"/>
              <a:t> give the client what they want – the client has to make sure to have the right authorization and the right request format. Otherwise, there could be issues.</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8</a:t>
            </a:fld>
            <a:endParaRPr lang="en-US"/>
          </a:p>
        </p:txBody>
      </p:sp>
    </p:spTree>
    <p:extLst>
      <p:ext uri="{BB962C8B-B14F-4D97-AF65-F5344CB8AC3E}">
        <p14:creationId xmlns:p14="http://schemas.microsoft.com/office/powerpoint/2010/main" val="2663969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For the purposes of this course, the main type of request to know is a GET request.</a:t>
            </a:r>
          </a:p>
          <a:p>
            <a:pPr marL="171450" indent="-171450">
              <a:buFont typeface="Arial" panose="020B0604020202020204" pitchFamily="34" charset="0"/>
              <a:buChar char="•"/>
            </a:pPr>
            <a:r>
              <a:rPr lang="en-US" dirty="0"/>
              <a:t>Every time you type a URL into your browser and send it, that’s a GET request – so you’re already doing it!</a:t>
            </a:r>
          </a:p>
          <a:p>
            <a:pPr marL="171450" indent="-171450">
              <a:buFont typeface="Arial" panose="020B0604020202020204" pitchFamily="34" charset="0"/>
              <a:buChar char="•"/>
            </a:pPr>
            <a:r>
              <a:rPr lang="en-US" dirty="0"/>
              <a:t>GET is one example of a request method, but it’s not the only one!</a:t>
            </a:r>
          </a:p>
          <a:p>
            <a:pPr marL="171450" indent="-171450">
              <a:buFont typeface="Arial" panose="020B0604020202020204" pitchFamily="34" charset="0"/>
              <a:buChar char="•"/>
            </a:pPr>
            <a:r>
              <a:rPr lang="en-US" dirty="0"/>
              <a:t>You can also do different types of requests that </a:t>
            </a:r>
            <a:r>
              <a:rPr lang="en-US" i="1" dirty="0"/>
              <a:t>modify</a:t>
            </a:r>
            <a:r>
              <a:rPr lang="en-US" i="0" dirty="0"/>
              <a:t> data, such as a POST request – that one sends a new data object to the server. For example, if you were to send a tweet, that would be a POST request.</a:t>
            </a:r>
          </a:p>
          <a:p>
            <a:pPr marL="171450" indent="-171450">
              <a:buFont typeface="Arial" panose="020B0604020202020204" pitchFamily="34" charset="0"/>
              <a:buChar char="•"/>
            </a:pPr>
            <a:r>
              <a:rPr lang="en-US" i="0" dirty="0"/>
              <a:t>GET Requests only give data – they do not change anything. They let clients </a:t>
            </a:r>
            <a:r>
              <a:rPr lang="en-US" i="1" dirty="0"/>
              <a:t>get</a:t>
            </a:r>
            <a:r>
              <a:rPr lang="en-US" i="0" dirty="0"/>
              <a:t> data and files. But how can they specify what kind of data or files they want? </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9</a:t>
            </a:fld>
            <a:endParaRPr lang="en-US"/>
          </a:p>
        </p:txBody>
      </p:sp>
    </p:spTree>
    <p:extLst>
      <p:ext uri="{BB962C8B-B14F-4D97-AF65-F5344CB8AC3E}">
        <p14:creationId xmlns:p14="http://schemas.microsoft.com/office/powerpoint/2010/main" val="3065162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318DF-3173-BD4D-C6FC-0C494BF70F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B143E1-EAD2-E0A7-CEB2-0CD124405B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B13EFE-9C1D-7584-7044-6CA336EB270F}"/>
              </a:ext>
            </a:extLst>
          </p:cNvPr>
          <p:cNvSpPr>
            <a:spLocks noGrp="1"/>
          </p:cNvSpPr>
          <p:nvPr>
            <p:ph type="dt" sz="half" idx="10"/>
          </p:nvPr>
        </p:nvSpPr>
        <p:spPr/>
        <p:txBody>
          <a:bodyPr/>
          <a:lstStyle/>
          <a:p>
            <a:fld id="{AAE0CB98-944C-47B8-8608-D5A4CE62B294}" type="datetimeFigureOut">
              <a:rPr lang="en-US" smtClean="0"/>
              <a:t>3/28/2023</a:t>
            </a:fld>
            <a:endParaRPr lang="en-US"/>
          </a:p>
        </p:txBody>
      </p:sp>
      <p:sp>
        <p:nvSpPr>
          <p:cNvPr id="5" name="Footer Placeholder 4">
            <a:extLst>
              <a:ext uri="{FF2B5EF4-FFF2-40B4-BE49-F238E27FC236}">
                <a16:creationId xmlns:a16="http://schemas.microsoft.com/office/drawing/2014/main" id="{F9343270-C9DE-CB77-910B-8ADD4E3451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21E8C0-AEB8-2538-0353-2F2F08DCE852}"/>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115322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31F52-DB4A-074F-C6D7-56F923AFD9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223EC5-4F67-F8C7-6F0B-79C5C8A73D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FC8D61-57E3-80BD-A195-785E30E26AA0}"/>
              </a:ext>
            </a:extLst>
          </p:cNvPr>
          <p:cNvSpPr>
            <a:spLocks noGrp="1"/>
          </p:cNvSpPr>
          <p:nvPr>
            <p:ph type="dt" sz="half" idx="10"/>
          </p:nvPr>
        </p:nvSpPr>
        <p:spPr/>
        <p:txBody>
          <a:bodyPr/>
          <a:lstStyle/>
          <a:p>
            <a:fld id="{AAE0CB98-944C-47B8-8608-D5A4CE62B294}" type="datetimeFigureOut">
              <a:rPr lang="en-US" smtClean="0"/>
              <a:t>3/28/2023</a:t>
            </a:fld>
            <a:endParaRPr lang="en-US"/>
          </a:p>
        </p:txBody>
      </p:sp>
      <p:sp>
        <p:nvSpPr>
          <p:cNvPr id="5" name="Footer Placeholder 4">
            <a:extLst>
              <a:ext uri="{FF2B5EF4-FFF2-40B4-BE49-F238E27FC236}">
                <a16:creationId xmlns:a16="http://schemas.microsoft.com/office/drawing/2014/main" id="{07BB6FD5-B1C6-E165-960E-0985BC8B3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820FB9-373B-DA95-B71D-910AEBBCF6D3}"/>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57252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D08A60-8EE8-E2A1-DC08-03DA10DF159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EA2EAFF-DDF2-02E1-63B1-2B59F752BED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7EE53E-250D-0D23-AE58-6C5A2727C895}"/>
              </a:ext>
            </a:extLst>
          </p:cNvPr>
          <p:cNvSpPr>
            <a:spLocks noGrp="1"/>
          </p:cNvSpPr>
          <p:nvPr>
            <p:ph type="dt" sz="half" idx="10"/>
          </p:nvPr>
        </p:nvSpPr>
        <p:spPr/>
        <p:txBody>
          <a:bodyPr/>
          <a:lstStyle/>
          <a:p>
            <a:fld id="{AAE0CB98-944C-47B8-8608-D5A4CE62B294}" type="datetimeFigureOut">
              <a:rPr lang="en-US" smtClean="0"/>
              <a:t>3/28/2023</a:t>
            </a:fld>
            <a:endParaRPr lang="en-US"/>
          </a:p>
        </p:txBody>
      </p:sp>
      <p:sp>
        <p:nvSpPr>
          <p:cNvPr id="5" name="Footer Placeholder 4">
            <a:extLst>
              <a:ext uri="{FF2B5EF4-FFF2-40B4-BE49-F238E27FC236}">
                <a16:creationId xmlns:a16="http://schemas.microsoft.com/office/drawing/2014/main" id="{F0701589-2987-3CDA-6A01-DADF43CB8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67599-181A-E46B-4673-9BAB255A2FBA}"/>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37984127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8B9F2-D468-7CFD-AD58-64EF96079A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80FF36-445A-1687-CEAF-A77531B7E8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9A8DA7-9F31-708A-080A-68CB80E7861E}"/>
              </a:ext>
            </a:extLst>
          </p:cNvPr>
          <p:cNvSpPr>
            <a:spLocks noGrp="1"/>
          </p:cNvSpPr>
          <p:nvPr>
            <p:ph type="dt" sz="half" idx="10"/>
          </p:nvPr>
        </p:nvSpPr>
        <p:spPr/>
        <p:txBody>
          <a:bodyPr/>
          <a:lstStyle/>
          <a:p>
            <a:fld id="{AAE0CB98-944C-47B8-8608-D5A4CE62B294}" type="datetimeFigureOut">
              <a:rPr lang="en-US" smtClean="0"/>
              <a:t>3/28/2023</a:t>
            </a:fld>
            <a:endParaRPr lang="en-US"/>
          </a:p>
        </p:txBody>
      </p:sp>
      <p:sp>
        <p:nvSpPr>
          <p:cNvPr id="5" name="Footer Placeholder 4">
            <a:extLst>
              <a:ext uri="{FF2B5EF4-FFF2-40B4-BE49-F238E27FC236}">
                <a16:creationId xmlns:a16="http://schemas.microsoft.com/office/drawing/2014/main" id="{2DCF9E0A-59D0-1CE2-4628-15CE96E462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141C4A-B8B1-E432-76FF-EDAAEFD8D47D}"/>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083193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345EF-3C3E-DB2A-E5FB-07A185808D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213A32-10F5-6D63-CA99-79A54E35BD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CD716F-E027-64DB-E418-6165B0669A25}"/>
              </a:ext>
            </a:extLst>
          </p:cNvPr>
          <p:cNvSpPr>
            <a:spLocks noGrp="1"/>
          </p:cNvSpPr>
          <p:nvPr>
            <p:ph type="dt" sz="half" idx="10"/>
          </p:nvPr>
        </p:nvSpPr>
        <p:spPr/>
        <p:txBody>
          <a:bodyPr/>
          <a:lstStyle/>
          <a:p>
            <a:fld id="{AAE0CB98-944C-47B8-8608-D5A4CE62B294}" type="datetimeFigureOut">
              <a:rPr lang="en-US" smtClean="0"/>
              <a:t>3/28/2023</a:t>
            </a:fld>
            <a:endParaRPr lang="en-US"/>
          </a:p>
        </p:txBody>
      </p:sp>
      <p:sp>
        <p:nvSpPr>
          <p:cNvPr id="5" name="Footer Placeholder 4">
            <a:extLst>
              <a:ext uri="{FF2B5EF4-FFF2-40B4-BE49-F238E27FC236}">
                <a16:creationId xmlns:a16="http://schemas.microsoft.com/office/drawing/2014/main" id="{35778E76-28AC-7F9F-E589-6255A90408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12A086-4F20-56B5-35EE-683107C37DED}"/>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3318703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6685F-4DBE-6B99-BBA7-8CDF2BF7AC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74D400-A182-B932-BCAC-20E40CED32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0338A6D-0C67-89D9-5619-8302962E81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C1BC5BD-CA37-9515-279D-A2844DA2B488}"/>
              </a:ext>
            </a:extLst>
          </p:cNvPr>
          <p:cNvSpPr>
            <a:spLocks noGrp="1"/>
          </p:cNvSpPr>
          <p:nvPr>
            <p:ph type="dt" sz="half" idx="10"/>
          </p:nvPr>
        </p:nvSpPr>
        <p:spPr/>
        <p:txBody>
          <a:bodyPr/>
          <a:lstStyle/>
          <a:p>
            <a:fld id="{AAE0CB98-944C-47B8-8608-D5A4CE62B294}" type="datetimeFigureOut">
              <a:rPr lang="en-US" smtClean="0"/>
              <a:t>3/28/2023</a:t>
            </a:fld>
            <a:endParaRPr lang="en-US"/>
          </a:p>
        </p:txBody>
      </p:sp>
      <p:sp>
        <p:nvSpPr>
          <p:cNvPr id="6" name="Footer Placeholder 5">
            <a:extLst>
              <a:ext uri="{FF2B5EF4-FFF2-40B4-BE49-F238E27FC236}">
                <a16:creationId xmlns:a16="http://schemas.microsoft.com/office/drawing/2014/main" id="{B5652991-6CF6-794A-5A7F-679306B2DD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15DCE4-76C0-A80D-8F3D-1662B423F4E5}"/>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8094034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86BE2-DC04-F593-39DF-B7CB821D1D5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936B40-A2C2-F060-5741-571BE68396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90E6D8B-9E96-B5D2-27EF-946A95F28A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909EA5-E17D-BA5D-15A6-0BF5C5FBA6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7F4F52-44EA-3957-117B-67D557220F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C3DBC30-38E7-1C2E-0A15-327A9646FCB1}"/>
              </a:ext>
            </a:extLst>
          </p:cNvPr>
          <p:cNvSpPr>
            <a:spLocks noGrp="1"/>
          </p:cNvSpPr>
          <p:nvPr>
            <p:ph type="dt" sz="half" idx="10"/>
          </p:nvPr>
        </p:nvSpPr>
        <p:spPr/>
        <p:txBody>
          <a:bodyPr/>
          <a:lstStyle/>
          <a:p>
            <a:fld id="{AAE0CB98-944C-47B8-8608-D5A4CE62B294}" type="datetimeFigureOut">
              <a:rPr lang="en-US" smtClean="0"/>
              <a:t>3/28/2023</a:t>
            </a:fld>
            <a:endParaRPr lang="en-US"/>
          </a:p>
        </p:txBody>
      </p:sp>
      <p:sp>
        <p:nvSpPr>
          <p:cNvPr id="8" name="Footer Placeholder 7">
            <a:extLst>
              <a:ext uri="{FF2B5EF4-FFF2-40B4-BE49-F238E27FC236}">
                <a16:creationId xmlns:a16="http://schemas.microsoft.com/office/drawing/2014/main" id="{9ED443CF-E341-F23F-0889-3C4D252B5B3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A9EC53-7517-3FCA-B2AA-304D10225D16}"/>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7479042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A1598-5392-563D-5D72-C46FC3B92E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94977D-6147-B2E6-04FC-10D8FA3672A1}"/>
              </a:ext>
            </a:extLst>
          </p:cNvPr>
          <p:cNvSpPr>
            <a:spLocks noGrp="1"/>
          </p:cNvSpPr>
          <p:nvPr>
            <p:ph type="dt" sz="half" idx="10"/>
          </p:nvPr>
        </p:nvSpPr>
        <p:spPr/>
        <p:txBody>
          <a:bodyPr/>
          <a:lstStyle/>
          <a:p>
            <a:fld id="{AAE0CB98-944C-47B8-8608-D5A4CE62B294}" type="datetimeFigureOut">
              <a:rPr lang="en-US" smtClean="0"/>
              <a:t>3/28/2023</a:t>
            </a:fld>
            <a:endParaRPr lang="en-US"/>
          </a:p>
        </p:txBody>
      </p:sp>
      <p:sp>
        <p:nvSpPr>
          <p:cNvPr id="4" name="Footer Placeholder 3">
            <a:extLst>
              <a:ext uri="{FF2B5EF4-FFF2-40B4-BE49-F238E27FC236}">
                <a16:creationId xmlns:a16="http://schemas.microsoft.com/office/drawing/2014/main" id="{4F2C8A4E-0AD0-67D6-9EE2-BAB07C9D31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35F927-3DEE-A7C6-F6B2-4FCD8355ADBA}"/>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909484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427369-4778-AAE7-7207-A612095FAB4F}"/>
              </a:ext>
            </a:extLst>
          </p:cNvPr>
          <p:cNvSpPr>
            <a:spLocks noGrp="1"/>
          </p:cNvSpPr>
          <p:nvPr>
            <p:ph type="dt" sz="half" idx="10"/>
          </p:nvPr>
        </p:nvSpPr>
        <p:spPr/>
        <p:txBody>
          <a:bodyPr/>
          <a:lstStyle/>
          <a:p>
            <a:fld id="{AAE0CB98-944C-47B8-8608-D5A4CE62B294}" type="datetimeFigureOut">
              <a:rPr lang="en-US" smtClean="0"/>
              <a:t>3/28/2023</a:t>
            </a:fld>
            <a:endParaRPr lang="en-US"/>
          </a:p>
        </p:txBody>
      </p:sp>
      <p:sp>
        <p:nvSpPr>
          <p:cNvPr id="3" name="Footer Placeholder 2">
            <a:extLst>
              <a:ext uri="{FF2B5EF4-FFF2-40B4-BE49-F238E27FC236}">
                <a16:creationId xmlns:a16="http://schemas.microsoft.com/office/drawing/2014/main" id="{C9560BC8-10E8-3C57-6A72-46B85C9D77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31DBFB-D38A-112F-5D1C-B1738829C537}"/>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078605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E9E32-16E1-108E-F0EA-B4A1C55F07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CF3B5E-BA0E-D074-AAB4-8C0CEFDF92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EE30DAE-6EA2-C1D5-B842-A62E1506B7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7708FD-9808-B685-EB15-68BAAE772B95}"/>
              </a:ext>
            </a:extLst>
          </p:cNvPr>
          <p:cNvSpPr>
            <a:spLocks noGrp="1"/>
          </p:cNvSpPr>
          <p:nvPr>
            <p:ph type="dt" sz="half" idx="10"/>
          </p:nvPr>
        </p:nvSpPr>
        <p:spPr/>
        <p:txBody>
          <a:bodyPr/>
          <a:lstStyle/>
          <a:p>
            <a:fld id="{AAE0CB98-944C-47B8-8608-D5A4CE62B294}" type="datetimeFigureOut">
              <a:rPr lang="en-US" smtClean="0"/>
              <a:t>3/28/2023</a:t>
            </a:fld>
            <a:endParaRPr lang="en-US"/>
          </a:p>
        </p:txBody>
      </p:sp>
      <p:sp>
        <p:nvSpPr>
          <p:cNvPr id="6" name="Footer Placeholder 5">
            <a:extLst>
              <a:ext uri="{FF2B5EF4-FFF2-40B4-BE49-F238E27FC236}">
                <a16:creationId xmlns:a16="http://schemas.microsoft.com/office/drawing/2014/main" id="{42BFF504-976B-D685-7B76-C3B3FDD078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72AF58-84A9-8374-4EDB-AF0FA2FBC6AF}"/>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59041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5C8E8-6BE9-E2F0-78E3-BBEC5EE960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E6DA4-4C64-0623-A658-152C7FB4D5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DF3F3C-931F-F5AA-522F-2D444A5057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0320AF-BF28-A3DA-5A16-C6D3DEFE8E5F}"/>
              </a:ext>
            </a:extLst>
          </p:cNvPr>
          <p:cNvSpPr>
            <a:spLocks noGrp="1"/>
          </p:cNvSpPr>
          <p:nvPr>
            <p:ph type="dt" sz="half" idx="10"/>
          </p:nvPr>
        </p:nvSpPr>
        <p:spPr/>
        <p:txBody>
          <a:bodyPr/>
          <a:lstStyle/>
          <a:p>
            <a:fld id="{AAE0CB98-944C-47B8-8608-D5A4CE62B294}" type="datetimeFigureOut">
              <a:rPr lang="en-US" smtClean="0"/>
              <a:t>3/28/2023</a:t>
            </a:fld>
            <a:endParaRPr lang="en-US"/>
          </a:p>
        </p:txBody>
      </p:sp>
      <p:sp>
        <p:nvSpPr>
          <p:cNvPr id="6" name="Footer Placeholder 5">
            <a:extLst>
              <a:ext uri="{FF2B5EF4-FFF2-40B4-BE49-F238E27FC236}">
                <a16:creationId xmlns:a16="http://schemas.microsoft.com/office/drawing/2014/main" id="{C53079F2-0CFC-4F3F-6170-6242D33366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F614D3-0D4C-61FB-06F0-BF5D4589F877}"/>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659766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C3E850-D59C-B472-0232-9C37374456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B71DF4-488C-FC0A-625B-99F1028748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0E387A-791E-D39D-DFC1-A0A213A45E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E0CB98-944C-47B8-8608-D5A4CE62B294}" type="datetimeFigureOut">
              <a:rPr lang="en-US" smtClean="0"/>
              <a:t>3/28/2023</a:t>
            </a:fld>
            <a:endParaRPr lang="en-US"/>
          </a:p>
        </p:txBody>
      </p:sp>
      <p:sp>
        <p:nvSpPr>
          <p:cNvPr id="5" name="Footer Placeholder 4">
            <a:extLst>
              <a:ext uri="{FF2B5EF4-FFF2-40B4-BE49-F238E27FC236}">
                <a16:creationId xmlns:a16="http://schemas.microsoft.com/office/drawing/2014/main" id="{59AE33A6-65F9-DD65-413C-3DEEEEAA72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0E92142-10D3-CD00-C80E-DB50E68136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7876F2-8195-4912-82AC-09547475F597}" type="slidenum">
              <a:rPr lang="en-US" smtClean="0"/>
              <a:t>‹#›</a:t>
            </a:fld>
            <a:endParaRPr lang="en-US"/>
          </a:p>
        </p:txBody>
      </p:sp>
    </p:spTree>
    <p:extLst>
      <p:ext uri="{BB962C8B-B14F-4D97-AF65-F5344CB8AC3E}">
        <p14:creationId xmlns:p14="http://schemas.microsoft.com/office/powerpoint/2010/main" val="3576769824"/>
      </p:ext>
    </p:extLst>
  </p:cSld>
  <p:clrMap bg1="dk1" tx1="lt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fda.gov/search"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fda.gov/search?s=risotto&amp;items_per_page=10"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uide.michelin.com/us/en/restaurants"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hyperlink" Target="https://8nvhrd7onv-dsn.algolia.net/"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video" Target="https://www.youtube.com/embed/riV_8g_Yruo?feature=oembed" TargetMode="External"/><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gi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p:txBody>
          <a:bodyPr>
            <a:noAutofit/>
          </a:bodyPr>
          <a:lstStyle/>
          <a:p>
            <a:r>
              <a:rPr lang="en-US" sz="9600" b="1" dirty="0">
                <a:solidFill>
                  <a:schemeClr val="tx1">
                    <a:lumMod val="50000"/>
                  </a:schemeClr>
                </a:solidFill>
                <a:latin typeface="Killer Tech" panose="03000600000000000000" pitchFamily="66" charset="0"/>
              </a:rPr>
              <a:t>API Concepts</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dirty="0">
                <a:solidFill>
                  <a:schemeClr val="tx1">
                    <a:lumMod val="50000"/>
                  </a:schemeClr>
                </a:solidFill>
              </a:rPr>
              <a:t>Hy-Tech Club: </a:t>
            </a:r>
            <a:r>
              <a:rPr lang="en-US" sz="3600" dirty="0">
                <a:solidFill>
                  <a:schemeClr val="accent6"/>
                </a:solidFill>
              </a:rPr>
              <a:t>Web 103</a:t>
            </a:r>
          </a:p>
        </p:txBody>
      </p:sp>
    </p:spTree>
    <p:extLst>
      <p:ext uri="{BB962C8B-B14F-4D97-AF65-F5344CB8AC3E}">
        <p14:creationId xmlns:p14="http://schemas.microsoft.com/office/powerpoint/2010/main" val="32940319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E508F3A-C469-7594-A89A-534AB261E065}"/>
              </a:ext>
            </a:extLst>
          </p:cNvPr>
          <p:cNvSpPr/>
          <p:nvPr/>
        </p:nvSpPr>
        <p:spPr>
          <a:xfrm>
            <a:off x="481914" y="4572000"/>
            <a:ext cx="10871886" cy="790832"/>
          </a:xfrm>
          <a:prstGeom prst="rec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3741C7B-7E9F-5233-25AC-332F1DE46A0F}"/>
              </a:ext>
            </a:extLst>
          </p:cNvPr>
          <p:cNvSpPr/>
          <p:nvPr/>
        </p:nvSpPr>
        <p:spPr>
          <a:xfrm>
            <a:off x="691979" y="4670853"/>
            <a:ext cx="494270" cy="605481"/>
          </a:xfrm>
          <a:prstGeom prst="rect">
            <a:avLst/>
          </a:prstGeom>
          <a:solidFill>
            <a:schemeClr val="accent4">
              <a:lumMod val="40000"/>
              <a:lumOff val="60000"/>
            </a:schemeClr>
          </a:solidFill>
          <a:ln w="28575">
            <a:solidFill>
              <a:schemeClr val="accent3">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E6787C4-E717-A467-F63F-69FA1A8A7DF1}"/>
              </a:ext>
            </a:extLst>
          </p:cNvPr>
          <p:cNvSpPr/>
          <p:nvPr/>
        </p:nvSpPr>
        <p:spPr>
          <a:xfrm>
            <a:off x="1186249" y="4670852"/>
            <a:ext cx="321275" cy="605481"/>
          </a:xfrm>
          <a:prstGeom prst="rect">
            <a:avLst/>
          </a:prstGeom>
          <a:solidFill>
            <a:schemeClr val="accent5">
              <a:lumMod val="40000"/>
              <a:lumOff val="60000"/>
            </a:schemeClr>
          </a:solidFill>
          <a:ln w="28575">
            <a:solidFill>
              <a:schemeClr val="accent5"/>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9CF9B73-CF83-6F92-367A-022D129C41E2}"/>
              </a:ext>
            </a:extLst>
          </p:cNvPr>
          <p:cNvSpPr/>
          <p:nvPr/>
        </p:nvSpPr>
        <p:spPr>
          <a:xfrm>
            <a:off x="1519881" y="4670851"/>
            <a:ext cx="321275" cy="605481"/>
          </a:xfrm>
          <a:prstGeom prst="rect">
            <a:avLst/>
          </a:prstGeom>
          <a:solidFill>
            <a:schemeClr val="accent4">
              <a:lumMod val="20000"/>
              <a:lumOff val="80000"/>
            </a:schemeClr>
          </a:solidFill>
          <a:ln w="28575">
            <a:solidFill>
              <a:schemeClr val="accent4"/>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F4FFAFE-FD5C-9FD4-324B-344BA8F20981}"/>
              </a:ext>
            </a:extLst>
          </p:cNvPr>
          <p:cNvSpPr/>
          <p:nvPr/>
        </p:nvSpPr>
        <p:spPr>
          <a:xfrm>
            <a:off x="1853513" y="4670851"/>
            <a:ext cx="2594920" cy="605481"/>
          </a:xfrm>
          <a:prstGeom prst="rect">
            <a:avLst/>
          </a:prstGeom>
          <a:solidFill>
            <a:schemeClr val="accent5">
              <a:lumMod val="20000"/>
              <a:lumOff val="80000"/>
            </a:schemeClr>
          </a:solidFill>
          <a:ln w="28575">
            <a:solidFill>
              <a:schemeClr val="accent5"/>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46B32B3-D507-BAB4-35C6-1487BBC47FE3}"/>
              </a:ext>
            </a:extLst>
          </p:cNvPr>
          <p:cNvSpPr/>
          <p:nvPr/>
        </p:nvSpPr>
        <p:spPr>
          <a:xfrm>
            <a:off x="4460790" y="4670850"/>
            <a:ext cx="321275" cy="605481"/>
          </a:xfrm>
          <a:prstGeom prst="rect">
            <a:avLst/>
          </a:prstGeom>
          <a:solidFill>
            <a:schemeClr val="accent3">
              <a:lumMod val="60000"/>
              <a:lumOff val="40000"/>
            </a:schemeClr>
          </a:solidFill>
          <a:ln w="28575">
            <a:solidFill>
              <a:schemeClr val="accent4"/>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49CCD9D-F555-BCBB-8BB2-E26AEE5C20AD}"/>
              </a:ext>
            </a:extLst>
          </p:cNvPr>
          <p:cNvSpPr/>
          <p:nvPr/>
        </p:nvSpPr>
        <p:spPr>
          <a:xfrm>
            <a:off x="5276334" y="2026508"/>
            <a:ext cx="6028037" cy="457200"/>
          </a:xfrm>
          <a:prstGeom prst="rect">
            <a:avLst/>
          </a:prstGeom>
          <a:solidFill>
            <a:schemeClr val="bg1">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7FEBF2-5E83-A2AC-95FA-05440A60D7F9}"/>
              </a:ext>
            </a:extLst>
          </p:cNvPr>
          <p:cNvSpPr>
            <a:spLocks noGrp="1"/>
          </p:cNvSpPr>
          <p:nvPr>
            <p:ph type="title"/>
          </p:nvPr>
        </p:nvSpPr>
        <p:spPr>
          <a:xfrm>
            <a:off x="481914" y="365126"/>
            <a:ext cx="10871886" cy="994118"/>
          </a:xfrm>
        </p:spPr>
        <p:txBody>
          <a:bodyPr>
            <a:normAutofit/>
          </a:bodyPr>
          <a:lstStyle/>
          <a:p>
            <a:r>
              <a:rPr lang="en-US" sz="6000" dirty="0"/>
              <a:t>GET: URLs</a:t>
            </a:r>
          </a:p>
        </p:txBody>
      </p:sp>
      <p:sp>
        <p:nvSpPr>
          <p:cNvPr id="3" name="Content Placeholder 2">
            <a:extLst>
              <a:ext uri="{FF2B5EF4-FFF2-40B4-BE49-F238E27FC236}">
                <a16:creationId xmlns:a16="http://schemas.microsoft.com/office/drawing/2014/main" id="{5BF39A89-6BE1-0D17-4981-E4CCC79E9C0E}"/>
              </a:ext>
            </a:extLst>
          </p:cNvPr>
          <p:cNvSpPr>
            <a:spLocks noGrp="1"/>
          </p:cNvSpPr>
          <p:nvPr>
            <p:ph idx="1"/>
          </p:nvPr>
        </p:nvSpPr>
        <p:spPr>
          <a:xfrm>
            <a:off x="481914" y="1495169"/>
            <a:ext cx="10871886" cy="4015946"/>
          </a:xfrm>
          <a:ln>
            <a:noFill/>
          </a:ln>
        </p:spPr>
        <p:txBody>
          <a:bodyPr/>
          <a:lstStyle/>
          <a:p>
            <a:pPr marL="0" indent="0">
              <a:buNone/>
            </a:pPr>
            <a:r>
              <a:rPr lang="en-US" b="1" dirty="0"/>
              <a:t>Example: </a:t>
            </a:r>
            <a:r>
              <a:rPr lang="en-US" b="1" dirty="0">
                <a:hlinkClick r:id="rId3"/>
              </a:rPr>
              <a:t>https://fda.gov/search</a:t>
            </a:r>
            <a:endParaRPr lang="en-US" b="1" dirty="0"/>
          </a:p>
          <a:p>
            <a:pPr marL="0" indent="0">
              <a:buNone/>
            </a:pPr>
            <a:r>
              <a:rPr lang="en-US" dirty="0">
                <a:hlinkClick r:id="rId4"/>
              </a:rPr>
              <a:t>https://fda.gov/search?s=risotto&amp;items_per_page=10</a:t>
            </a:r>
            <a:endParaRPr lang="en-US" dirty="0"/>
          </a:p>
          <a:p>
            <a:pPr marL="0" indent="0">
              <a:buNone/>
            </a:pPr>
            <a:endParaRPr lang="en-US" dirty="0"/>
          </a:p>
          <a:p>
            <a:pPr marL="0" indent="0">
              <a:buNone/>
            </a:pPr>
            <a:r>
              <a:rPr lang="en-US" sz="2800" b="1" dirty="0"/>
              <a:t>Query parameters </a:t>
            </a:r>
            <a:r>
              <a:rPr lang="en-US" sz="2800" dirty="0">
                <a:gradFill>
                  <a:gsLst>
                    <a:gs pos="2917">
                      <a:schemeClr val="tx1"/>
                    </a:gs>
                    <a:gs pos="30000">
                      <a:schemeClr val="tx1"/>
                    </a:gs>
                  </a:gsLst>
                  <a:lin ang="5400000" scaled="0"/>
                </a:gradFill>
              </a:rPr>
              <a:t>are optional </a:t>
            </a:r>
            <a:r>
              <a:rPr lang="en-US" sz="2800" b="1" dirty="0">
                <a:gradFill>
                  <a:gsLst>
                    <a:gs pos="2917">
                      <a:schemeClr val="tx1"/>
                    </a:gs>
                    <a:gs pos="30000">
                      <a:schemeClr val="tx1"/>
                    </a:gs>
                  </a:gsLst>
                  <a:lin ang="5400000" scaled="0"/>
                </a:gradFill>
              </a:rPr>
              <a:t>key-value pairs</a:t>
            </a:r>
            <a:r>
              <a:rPr lang="en-US" sz="2800" dirty="0">
                <a:gradFill>
                  <a:gsLst>
                    <a:gs pos="2917">
                      <a:schemeClr val="tx1"/>
                    </a:gs>
                    <a:gs pos="30000">
                      <a:schemeClr val="tx1"/>
                    </a:gs>
                  </a:gsLst>
                  <a:lin ang="5400000" scaled="0"/>
                </a:gradFill>
              </a:rPr>
              <a:t> added to the end of a URL. The server uses this data to respond appropriately to the request.</a:t>
            </a:r>
          </a:p>
          <a:p>
            <a:pPr marL="0" indent="0">
              <a:buNone/>
            </a:pPr>
            <a:endParaRPr lang="en-US" sz="1200" dirty="0">
              <a:gradFill>
                <a:gsLst>
                  <a:gs pos="2917">
                    <a:schemeClr val="tx1"/>
                  </a:gs>
                  <a:gs pos="30000">
                    <a:schemeClr val="tx1"/>
                  </a:gs>
                </a:gsLst>
                <a:lin ang="5400000" scaled="0"/>
              </a:gradFill>
            </a:endParaRPr>
          </a:p>
          <a:p>
            <a:pPr marL="0" indent="0" algn="ctr">
              <a:buNone/>
            </a:pPr>
            <a:r>
              <a:rPr lang="en-US" sz="4800" b="1" dirty="0">
                <a:solidFill>
                  <a:srgbClr val="000000"/>
                </a:solidFill>
              </a:rPr>
              <a:t>?s=</a:t>
            </a:r>
            <a:r>
              <a:rPr lang="en-US" sz="4800" b="1" dirty="0" err="1">
                <a:solidFill>
                  <a:srgbClr val="000000"/>
                </a:solidFill>
              </a:rPr>
              <a:t>risotto&amp;items_per_page</a:t>
            </a:r>
            <a:r>
              <a:rPr lang="en-US" sz="4800" b="1" dirty="0">
                <a:solidFill>
                  <a:srgbClr val="000000"/>
                </a:solidFill>
              </a:rPr>
              <a:t>=10</a:t>
            </a:r>
          </a:p>
        </p:txBody>
      </p:sp>
      <p:sp>
        <p:nvSpPr>
          <p:cNvPr id="11" name="Rectangle 10">
            <a:extLst>
              <a:ext uri="{FF2B5EF4-FFF2-40B4-BE49-F238E27FC236}">
                <a16:creationId xmlns:a16="http://schemas.microsoft.com/office/drawing/2014/main" id="{0AFB5829-22BD-F58B-F6BF-EC855CA1660D}"/>
              </a:ext>
            </a:extLst>
          </p:cNvPr>
          <p:cNvSpPr/>
          <p:nvPr/>
        </p:nvSpPr>
        <p:spPr>
          <a:xfrm>
            <a:off x="481914" y="4572000"/>
            <a:ext cx="10871886" cy="790831"/>
          </a:xfrm>
          <a:prstGeom prst="rect">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D2A180F-ABAA-6DF0-BCB0-B1160AA92B66}"/>
              </a:ext>
            </a:extLst>
          </p:cNvPr>
          <p:cNvSpPr txBox="1"/>
          <p:nvPr/>
        </p:nvSpPr>
        <p:spPr>
          <a:xfrm>
            <a:off x="481914" y="5511115"/>
            <a:ext cx="10871886" cy="646331"/>
          </a:xfrm>
          <a:prstGeom prst="rect">
            <a:avLst/>
          </a:prstGeom>
          <a:noFill/>
        </p:spPr>
        <p:txBody>
          <a:bodyPr wrap="square" rtlCol="0">
            <a:spAutoFit/>
          </a:bodyPr>
          <a:lstStyle/>
          <a:p>
            <a:pPr algn="ctr"/>
            <a:r>
              <a:rPr lang="en-US" sz="3600" b="1" dirty="0">
                <a:solidFill>
                  <a:schemeClr val="accent3"/>
                </a:solidFill>
              </a:rPr>
              <a:t>?</a:t>
            </a:r>
            <a:r>
              <a:rPr lang="en-US" sz="3600" b="1" dirty="0"/>
              <a:t> </a:t>
            </a:r>
            <a:r>
              <a:rPr lang="en-US" sz="3600" b="1" dirty="0">
                <a:solidFill>
                  <a:schemeClr val="accent5">
                    <a:lumMod val="40000"/>
                    <a:lumOff val="60000"/>
                  </a:schemeClr>
                </a:solidFill>
              </a:rPr>
              <a:t>Parameter Name </a:t>
            </a:r>
            <a:r>
              <a:rPr lang="en-US" sz="3600" b="1" dirty="0">
                <a:solidFill>
                  <a:schemeClr val="accent3"/>
                </a:solidFill>
              </a:rPr>
              <a:t>=</a:t>
            </a:r>
            <a:r>
              <a:rPr lang="en-US" sz="3600" b="1" dirty="0"/>
              <a:t> </a:t>
            </a:r>
            <a:r>
              <a:rPr lang="en-US" sz="3600" b="1" dirty="0">
                <a:solidFill>
                  <a:schemeClr val="accent5">
                    <a:lumMod val="40000"/>
                    <a:lumOff val="60000"/>
                  </a:schemeClr>
                </a:solidFill>
              </a:rPr>
              <a:t>Parameter Value </a:t>
            </a:r>
            <a:r>
              <a:rPr lang="en-US" sz="3600" b="1" dirty="0">
                <a:solidFill>
                  <a:schemeClr val="accent3"/>
                </a:solidFill>
              </a:rPr>
              <a:t>&amp;</a:t>
            </a:r>
          </a:p>
        </p:txBody>
      </p:sp>
    </p:spTree>
    <p:extLst>
      <p:ext uri="{BB962C8B-B14F-4D97-AF65-F5344CB8AC3E}">
        <p14:creationId xmlns:p14="http://schemas.microsoft.com/office/powerpoint/2010/main" val="18265391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fade">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fade">
                                      <p:cBhvr>
                                        <p:cTn id="48" dur="500"/>
                                        <p:tgtEl>
                                          <p:spTgt spid="8"/>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2">
                                            <p:txEl>
                                              <p:pRg st="0" end="0"/>
                                            </p:txEl>
                                          </p:spTgt>
                                        </p:tgtEl>
                                        <p:attrNameLst>
                                          <p:attrName>style.visibility</p:attrName>
                                        </p:attrNameLst>
                                      </p:cBhvr>
                                      <p:to>
                                        <p:strVal val="visible"/>
                                      </p:to>
                                    </p:set>
                                    <p:animEffect transition="in" filter="fade">
                                      <p:cBhvr>
                                        <p:cTn id="58"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5" grpId="0" animBg="1"/>
      <p:bldP spid="6" grpId="0" animBg="1"/>
      <p:bldP spid="7" grpId="0" animBg="1"/>
      <p:bldP spid="8" grpId="0" animBg="1"/>
      <p:bldP spid="9" grpId="0" animBg="1"/>
      <p:bldP spid="4"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C7C4A-2BB4-030A-C690-84F8827E76C4}"/>
              </a:ext>
            </a:extLst>
          </p:cNvPr>
          <p:cNvSpPr>
            <a:spLocks noGrp="1"/>
          </p:cNvSpPr>
          <p:nvPr>
            <p:ph type="title"/>
          </p:nvPr>
        </p:nvSpPr>
        <p:spPr>
          <a:xfrm>
            <a:off x="838200" y="365126"/>
            <a:ext cx="10515600" cy="833480"/>
          </a:xfrm>
        </p:spPr>
        <p:txBody>
          <a:bodyPr/>
          <a:lstStyle/>
          <a:p>
            <a:r>
              <a:rPr lang="en-US" dirty="0"/>
              <a:t>HTTP Responses: HTML Page</a:t>
            </a:r>
          </a:p>
        </p:txBody>
      </p:sp>
      <p:sp>
        <p:nvSpPr>
          <p:cNvPr id="3" name="Content Placeholder 2">
            <a:extLst>
              <a:ext uri="{FF2B5EF4-FFF2-40B4-BE49-F238E27FC236}">
                <a16:creationId xmlns:a16="http://schemas.microsoft.com/office/drawing/2014/main" id="{367EA4E0-5CFF-F07A-ABCD-B3CD1BB74434}"/>
              </a:ext>
            </a:extLst>
          </p:cNvPr>
          <p:cNvSpPr>
            <a:spLocks noGrp="1"/>
          </p:cNvSpPr>
          <p:nvPr>
            <p:ph idx="1"/>
          </p:nvPr>
        </p:nvSpPr>
        <p:spPr>
          <a:xfrm>
            <a:off x="838200" y="1198607"/>
            <a:ext cx="10515600" cy="605480"/>
          </a:xfrm>
        </p:spPr>
        <p:txBody>
          <a:bodyPr/>
          <a:lstStyle/>
          <a:p>
            <a:pPr marL="0" indent="0">
              <a:buNone/>
            </a:pPr>
            <a:r>
              <a:rPr lang="en-US" dirty="0">
                <a:hlinkClick r:id="rId3"/>
              </a:rPr>
              <a:t>https://guide.michelin.com/us/en/restaurants</a:t>
            </a:r>
            <a:endParaRPr lang="en-US" dirty="0"/>
          </a:p>
        </p:txBody>
      </p:sp>
      <p:pic>
        <p:nvPicPr>
          <p:cNvPr id="7" name="Picture 6">
            <a:extLst>
              <a:ext uri="{FF2B5EF4-FFF2-40B4-BE49-F238E27FC236}">
                <a16:creationId xmlns:a16="http://schemas.microsoft.com/office/drawing/2014/main" id="{C61D4EEF-7D1F-0C68-9DCE-CB99D3279775}"/>
              </a:ext>
            </a:extLst>
          </p:cNvPr>
          <p:cNvPicPr>
            <a:picLocks noChangeAspect="1"/>
          </p:cNvPicPr>
          <p:nvPr/>
        </p:nvPicPr>
        <p:blipFill>
          <a:blip r:embed="rId4">
            <a:duotone>
              <a:schemeClr val="accent2">
                <a:shade val="45000"/>
                <a:satMod val="135000"/>
              </a:schemeClr>
              <a:prstClr val="white"/>
            </a:duotone>
          </a:blip>
          <a:stretch>
            <a:fillRect/>
          </a:stretch>
        </p:blipFill>
        <p:spPr>
          <a:xfrm>
            <a:off x="838199" y="1804087"/>
            <a:ext cx="10046838" cy="4386648"/>
          </a:xfrm>
          <a:prstGeom prst="rect">
            <a:avLst/>
          </a:prstGeom>
          <a:ln w="38100">
            <a:solidFill>
              <a:schemeClr val="tx1"/>
            </a:solidFill>
          </a:ln>
        </p:spPr>
      </p:pic>
    </p:spTree>
    <p:extLst>
      <p:ext uri="{BB962C8B-B14F-4D97-AF65-F5344CB8AC3E}">
        <p14:creationId xmlns:p14="http://schemas.microsoft.com/office/powerpoint/2010/main" val="1861188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C7C4A-2BB4-030A-C690-84F8827E76C4}"/>
              </a:ext>
            </a:extLst>
          </p:cNvPr>
          <p:cNvSpPr>
            <a:spLocks noGrp="1"/>
          </p:cNvSpPr>
          <p:nvPr>
            <p:ph type="title"/>
          </p:nvPr>
        </p:nvSpPr>
        <p:spPr>
          <a:xfrm>
            <a:off x="838200" y="365126"/>
            <a:ext cx="10515600" cy="833480"/>
          </a:xfrm>
        </p:spPr>
        <p:txBody>
          <a:bodyPr/>
          <a:lstStyle/>
          <a:p>
            <a:r>
              <a:rPr lang="en-US" dirty="0"/>
              <a:t>HTTP Responses: JSON</a:t>
            </a:r>
          </a:p>
        </p:txBody>
      </p:sp>
      <p:sp>
        <p:nvSpPr>
          <p:cNvPr id="3" name="Content Placeholder 2">
            <a:extLst>
              <a:ext uri="{FF2B5EF4-FFF2-40B4-BE49-F238E27FC236}">
                <a16:creationId xmlns:a16="http://schemas.microsoft.com/office/drawing/2014/main" id="{367EA4E0-5CFF-F07A-ABCD-B3CD1BB74434}"/>
              </a:ext>
            </a:extLst>
          </p:cNvPr>
          <p:cNvSpPr>
            <a:spLocks noGrp="1"/>
          </p:cNvSpPr>
          <p:nvPr>
            <p:ph idx="1"/>
          </p:nvPr>
        </p:nvSpPr>
        <p:spPr>
          <a:xfrm>
            <a:off x="838200" y="1198607"/>
            <a:ext cx="10515600" cy="605480"/>
          </a:xfrm>
        </p:spPr>
        <p:txBody>
          <a:bodyPr>
            <a:normAutofit fontScale="40000" lnSpcReduction="20000"/>
          </a:bodyPr>
          <a:lstStyle/>
          <a:p>
            <a:pPr marL="0" indent="0">
              <a:buNone/>
            </a:pPr>
            <a:r>
              <a:rPr lang="en-US" dirty="0">
                <a:hlinkClick r:id="rId3"/>
              </a:rPr>
              <a:t>https://8nvhrd7onv-dsn.algolia.net/</a:t>
            </a:r>
            <a:r>
              <a:rPr lang="en-US" dirty="0"/>
              <a:t>1/indexes/*/queries?x-algolia-agent=Algolia%20for%20JavaScript%20(4.14.2)%3B%20Browser%20(lite)%3B%20instantsearch.js%20(4.44.0)%3B%20JS%20Helper%20(3.10.0)&amp;x-algolia-api-key=3222e669cf890dc73fa5f38241117ba5&amp;x-algolia-application-id=8NVHRD7ONV</a:t>
            </a:r>
          </a:p>
        </p:txBody>
      </p:sp>
      <p:pic>
        <p:nvPicPr>
          <p:cNvPr id="8" name="Picture 7">
            <a:extLst>
              <a:ext uri="{FF2B5EF4-FFF2-40B4-BE49-F238E27FC236}">
                <a16:creationId xmlns:a16="http://schemas.microsoft.com/office/drawing/2014/main" id="{5DF01081-C586-85A2-097A-EBCD510F6F90}"/>
              </a:ext>
            </a:extLst>
          </p:cNvPr>
          <p:cNvPicPr>
            <a:picLocks noChangeAspect="1"/>
          </p:cNvPicPr>
          <p:nvPr/>
        </p:nvPicPr>
        <p:blipFill>
          <a:blip r:embed="rId4">
            <a:duotone>
              <a:schemeClr val="accent2">
                <a:shade val="45000"/>
                <a:satMod val="135000"/>
              </a:schemeClr>
              <a:prstClr val="white"/>
            </a:duotone>
          </a:blip>
          <a:stretch>
            <a:fillRect/>
          </a:stretch>
        </p:blipFill>
        <p:spPr>
          <a:xfrm>
            <a:off x="3833674" y="1804087"/>
            <a:ext cx="7520126" cy="4314701"/>
          </a:xfrm>
          <a:prstGeom prst="rect">
            <a:avLst/>
          </a:prstGeom>
          <a:ln w="38100">
            <a:solidFill>
              <a:schemeClr val="tx1"/>
            </a:solidFill>
          </a:ln>
        </p:spPr>
      </p:pic>
      <p:sp>
        <p:nvSpPr>
          <p:cNvPr id="9" name="TextBox 8">
            <a:extLst>
              <a:ext uri="{FF2B5EF4-FFF2-40B4-BE49-F238E27FC236}">
                <a16:creationId xmlns:a16="http://schemas.microsoft.com/office/drawing/2014/main" id="{81A4280A-473F-D039-76B1-F1E397F79212}"/>
              </a:ext>
            </a:extLst>
          </p:cNvPr>
          <p:cNvSpPr txBox="1"/>
          <p:nvPr/>
        </p:nvSpPr>
        <p:spPr>
          <a:xfrm>
            <a:off x="838200" y="1930631"/>
            <a:ext cx="2807045" cy="2677656"/>
          </a:xfrm>
          <a:prstGeom prst="rect">
            <a:avLst/>
          </a:prstGeom>
          <a:noFill/>
        </p:spPr>
        <p:txBody>
          <a:bodyPr wrap="square" rtlCol="0">
            <a:spAutoFit/>
          </a:bodyPr>
          <a:lstStyle/>
          <a:p>
            <a:pPr algn="r"/>
            <a:r>
              <a:rPr lang="en-US" sz="2800" dirty="0"/>
              <a:t>This data is all behind the scenes, powering the nice user experience</a:t>
            </a:r>
          </a:p>
        </p:txBody>
      </p:sp>
      <p:pic>
        <p:nvPicPr>
          <p:cNvPr id="9218" name="Picture 2" descr="Gordon Ramsay - Wikipedia">
            <a:extLst>
              <a:ext uri="{FF2B5EF4-FFF2-40B4-BE49-F238E27FC236}">
                <a16:creationId xmlns:a16="http://schemas.microsoft.com/office/drawing/2014/main" id="{D49C8998-0511-7B7C-D37E-B2113F4571DD}"/>
              </a:ext>
            </a:extLst>
          </p:cNvPr>
          <p:cNvPicPr>
            <a:picLocks noChangeAspect="1" noChangeArrowheads="1"/>
          </p:cNvPicPr>
          <p:nvPr/>
        </p:nvPicPr>
        <p:blipFill>
          <a:blip r:embed="rId5">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088025" y="4710117"/>
            <a:ext cx="2495825" cy="2817341"/>
          </a:xfrm>
          <a:prstGeom prst="rect">
            <a:avLst/>
          </a:prstGeom>
          <a:noFill/>
          <a:ln w="38100">
            <a:solidFill>
              <a:schemeClr val="bg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94486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9218"/>
                                        </p:tgtEl>
                                        <p:attrNameLst>
                                          <p:attrName>style.visibility</p:attrName>
                                        </p:attrNameLst>
                                      </p:cBhvr>
                                      <p:to>
                                        <p:strVal val="visible"/>
                                      </p:to>
                                    </p:set>
                                    <p:animEffect transition="in" filter="fade">
                                      <p:cBhvr>
                                        <p:cTn id="17" dur="1000"/>
                                        <p:tgtEl>
                                          <p:spTgt spid="9218"/>
                                        </p:tgtEl>
                                      </p:cBhvr>
                                    </p:animEffect>
                                    <p:anim calcmode="lin" valueType="num">
                                      <p:cBhvr>
                                        <p:cTn id="18" dur="1000" fill="hold"/>
                                        <p:tgtEl>
                                          <p:spTgt spid="9218"/>
                                        </p:tgtEl>
                                        <p:attrNameLst>
                                          <p:attrName>ppt_x</p:attrName>
                                        </p:attrNameLst>
                                      </p:cBhvr>
                                      <p:tavLst>
                                        <p:tav tm="0">
                                          <p:val>
                                            <p:strVal val="#ppt_x"/>
                                          </p:val>
                                        </p:tav>
                                        <p:tav tm="100000">
                                          <p:val>
                                            <p:strVal val="#ppt_x"/>
                                          </p:val>
                                        </p:tav>
                                      </p:tavLst>
                                    </p:anim>
                                    <p:anim calcmode="lin" valueType="num">
                                      <p:cBhvr>
                                        <p:cTn id="19" dur="1000" fill="hold"/>
                                        <p:tgtEl>
                                          <p:spTgt spid="92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a:xfrm>
            <a:off x="0" y="1122363"/>
            <a:ext cx="12192000" cy="2387600"/>
          </a:xfrm>
        </p:spPr>
        <p:txBody>
          <a:bodyPr>
            <a:noAutofit/>
          </a:bodyPr>
          <a:lstStyle/>
          <a:p>
            <a:r>
              <a:rPr lang="en-US" sz="7200" b="1" dirty="0">
                <a:solidFill>
                  <a:schemeClr val="tx1">
                    <a:lumMod val="50000"/>
                  </a:schemeClr>
                </a:solidFill>
                <a:latin typeface="Killer Tech" panose="03000600000000000000" pitchFamily="66" charset="0"/>
              </a:rPr>
              <a:t>Network Connectivity</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a:xfrm>
            <a:off x="0" y="3602038"/>
            <a:ext cx="12192000" cy="1655762"/>
          </a:xfrm>
        </p:spPr>
        <p:txBody>
          <a:bodyPr>
            <a:normAutofit/>
          </a:bodyPr>
          <a:lstStyle/>
          <a:p>
            <a:r>
              <a:rPr lang="en-US" sz="3600" dirty="0">
                <a:solidFill>
                  <a:schemeClr val="tx1">
                    <a:lumMod val="50000"/>
                  </a:schemeClr>
                </a:solidFill>
              </a:rPr>
              <a:t>More Like </a:t>
            </a:r>
            <a:r>
              <a:rPr lang="en-US" sz="3600" b="1" dirty="0" err="1">
                <a:solidFill>
                  <a:schemeClr val="accent6"/>
                </a:solidFill>
              </a:rPr>
              <a:t>NOT</a:t>
            </a:r>
            <a:r>
              <a:rPr lang="en-US" sz="3600" dirty="0" err="1">
                <a:solidFill>
                  <a:schemeClr val="accent6"/>
                </a:solidFill>
              </a:rPr>
              <a:t>work</a:t>
            </a:r>
            <a:r>
              <a:rPr lang="en-US" sz="3600" dirty="0">
                <a:solidFill>
                  <a:schemeClr val="tx1">
                    <a:lumMod val="50000"/>
                  </a:schemeClr>
                </a:solidFill>
              </a:rPr>
              <a:t> Connectivity 😔</a:t>
            </a:r>
          </a:p>
        </p:txBody>
      </p:sp>
    </p:spTree>
    <p:extLst>
      <p:ext uri="{BB962C8B-B14F-4D97-AF65-F5344CB8AC3E}">
        <p14:creationId xmlns:p14="http://schemas.microsoft.com/office/powerpoint/2010/main" val="12539450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982DA-6FF5-0903-2523-DFB0BBA1CE92}"/>
              </a:ext>
            </a:extLst>
          </p:cNvPr>
          <p:cNvSpPr>
            <a:spLocks noGrp="1"/>
          </p:cNvSpPr>
          <p:nvPr>
            <p:ph type="title"/>
          </p:nvPr>
        </p:nvSpPr>
        <p:spPr/>
        <p:txBody>
          <a:bodyPr>
            <a:normAutofit/>
          </a:bodyPr>
          <a:lstStyle/>
          <a:p>
            <a:r>
              <a:rPr lang="en-US" sz="6600" dirty="0"/>
              <a:t>Internet Speed</a:t>
            </a:r>
          </a:p>
        </p:txBody>
      </p:sp>
      <p:sp>
        <p:nvSpPr>
          <p:cNvPr id="3" name="Content Placeholder 2">
            <a:extLst>
              <a:ext uri="{FF2B5EF4-FFF2-40B4-BE49-F238E27FC236}">
                <a16:creationId xmlns:a16="http://schemas.microsoft.com/office/drawing/2014/main" id="{ACEA3983-7407-485C-53CC-CB8ADF208F04}"/>
              </a:ext>
            </a:extLst>
          </p:cNvPr>
          <p:cNvSpPr>
            <a:spLocks noGrp="1"/>
          </p:cNvSpPr>
          <p:nvPr>
            <p:ph idx="1"/>
          </p:nvPr>
        </p:nvSpPr>
        <p:spPr>
          <a:xfrm>
            <a:off x="838200" y="1825625"/>
            <a:ext cx="10515600" cy="583943"/>
          </a:xfrm>
        </p:spPr>
        <p:txBody>
          <a:bodyPr/>
          <a:lstStyle/>
          <a:p>
            <a:pPr marL="0" indent="0">
              <a:buNone/>
            </a:pPr>
            <a:r>
              <a:rPr lang="en-US" i="1" dirty="0"/>
              <a:t>Have you ever dealt with slow internet?</a:t>
            </a:r>
          </a:p>
        </p:txBody>
      </p:sp>
      <p:pic>
        <p:nvPicPr>
          <p:cNvPr id="4" name="Online Media 3" title="Network connectivity problems">
            <a:hlinkClick r:id="" action="ppaction://media"/>
            <a:extLst>
              <a:ext uri="{FF2B5EF4-FFF2-40B4-BE49-F238E27FC236}">
                <a16:creationId xmlns:a16="http://schemas.microsoft.com/office/drawing/2014/main" id="{7E5137FA-508F-0425-5384-C63C4D93D1F1}"/>
              </a:ext>
            </a:extLst>
          </p:cNvPr>
          <p:cNvPicPr>
            <a:picLocks noRot="1" noChangeAspect="1"/>
          </p:cNvPicPr>
          <p:nvPr>
            <a:videoFile r:link="rId1"/>
          </p:nvPr>
        </p:nvPicPr>
        <p:blipFill>
          <a:blip r:embed="rId4">
            <a:duotone>
              <a:schemeClr val="accent1">
                <a:shade val="45000"/>
                <a:satMod val="135000"/>
              </a:schemeClr>
              <a:prstClr val="white"/>
            </a:duotone>
          </a:blip>
          <a:stretch>
            <a:fillRect/>
          </a:stretch>
        </p:blipFill>
        <p:spPr>
          <a:xfrm>
            <a:off x="838200" y="2544505"/>
            <a:ext cx="7070196" cy="3994661"/>
          </a:xfrm>
          <a:prstGeom prst="rect">
            <a:avLst/>
          </a:prstGeom>
        </p:spPr>
      </p:pic>
      <p:sp>
        <p:nvSpPr>
          <p:cNvPr id="5" name="Content Placeholder 2">
            <a:extLst>
              <a:ext uri="{FF2B5EF4-FFF2-40B4-BE49-F238E27FC236}">
                <a16:creationId xmlns:a16="http://schemas.microsoft.com/office/drawing/2014/main" id="{EA21352D-EBDD-F5B1-920F-AEE7BA7EF619}"/>
              </a:ext>
            </a:extLst>
          </p:cNvPr>
          <p:cNvSpPr txBox="1">
            <a:spLocks/>
          </p:cNvSpPr>
          <p:nvPr/>
        </p:nvSpPr>
        <p:spPr>
          <a:xfrm>
            <a:off x="8192530" y="2544505"/>
            <a:ext cx="3435177" cy="394837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t>How do websites handle slow connection speeds?</a:t>
            </a:r>
          </a:p>
        </p:txBody>
      </p:sp>
    </p:spTree>
    <p:extLst>
      <p:ext uri="{BB962C8B-B14F-4D97-AF65-F5344CB8AC3E}">
        <p14:creationId xmlns:p14="http://schemas.microsoft.com/office/powerpoint/2010/main" val="807886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4"/>
                </p:tgtEl>
              </p:cMediaNode>
            </p:video>
            <p:seq concurrent="1" nextAc="seek">
              <p:cTn id="13" restart="whenNotActive" fill="hold" evtFilter="cancelBubble" nodeType="interactiveSeq">
                <p:stCondLst>
                  <p:cond evt="onClick" delay="0">
                    <p:tgtEl>
                      <p:spTgt spid="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
                                        </p:tgtEl>
                                      </p:cBhvr>
                                    </p:cmd>
                                  </p:childTnLst>
                                </p:cTn>
                              </p:par>
                            </p:childTnLst>
                          </p:cTn>
                        </p:par>
                      </p:childTnLst>
                    </p:cTn>
                  </p:par>
                </p:childTnLst>
              </p:cTn>
              <p:nextCondLst>
                <p:cond evt="onClick" delay="0">
                  <p:tgtEl>
                    <p:spTgt spid="4"/>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DA64E-97EE-FD60-406C-CAF797A760BF}"/>
              </a:ext>
            </a:extLst>
          </p:cNvPr>
          <p:cNvSpPr>
            <a:spLocks noGrp="1"/>
          </p:cNvSpPr>
          <p:nvPr>
            <p:ph type="title"/>
          </p:nvPr>
        </p:nvSpPr>
        <p:spPr>
          <a:xfrm>
            <a:off x="838200" y="365125"/>
            <a:ext cx="10515600" cy="1219620"/>
          </a:xfrm>
        </p:spPr>
        <p:txBody>
          <a:bodyPr>
            <a:normAutofit/>
          </a:bodyPr>
          <a:lstStyle/>
          <a:p>
            <a:r>
              <a:rPr lang="en-US" sz="5400" dirty="0"/>
              <a:t>Synchronicity &amp; </a:t>
            </a:r>
            <a:r>
              <a:rPr lang="en-US" sz="5400" dirty="0" err="1"/>
              <a:t>Asynchronicity</a:t>
            </a:r>
            <a:endParaRPr lang="en-US" sz="5400" dirty="0"/>
          </a:p>
        </p:txBody>
      </p:sp>
      <p:sp>
        <p:nvSpPr>
          <p:cNvPr id="3" name="Content Placeholder 2">
            <a:extLst>
              <a:ext uri="{FF2B5EF4-FFF2-40B4-BE49-F238E27FC236}">
                <a16:creationId xmlns:a16="http://schemas.microsoft.com/office/drawing/2014/main" id="{D3F38519-368D-FD63-6753-D6FBCDFD7BD6}"/>
              </a:ext>
            </a:extLst>
          </p:cNvPr>
          <p:cNvSpPr>
            <a:spLocks noGrp="1"/>
          </p:cNvSpPr>
          <p:nvPr>
            <p:ph idx="1"/>
          </p:nvPr>
        </p:nvSpPr>
        <p:spPr>
          <a:xfrm>
            <a:off x="591064" y="4003616"/>
            <a:ext cx="10762736" cy="2035785"/>
          </a:xfrm>
        </p:spPr>
        <p:txBody>
          <a:bodyPr>
            <a:normAutofit/>
          </a:bodyPr>
          <a:lstStyle/>
          <a:p>
            <a:pPr marL="0" indent="0">
              <a:buNone/>
            </a:pPr>
            <a:r>
              <a:rPr lang="en-US" b="1" u="sng" dirty="0">
                <a:solidFill>
                  <a:schemeClr val="accent3"/>
                </a:solidFill>
              </a:rPr>
              <a:t>Asynchronous programming</a:t>
            </a:r>
            <a:r>
              <a:rPr lang="en-US" b="1" dirty="0">
                <a:solidFill>
                  <a:schemeClr val="accent3"/>
                </a:solidFill>
              </a:rPr>
              <a:t> </a:t>
            </a:r>
            <a:r>
              <a:rPr lang="en-US" dirty="0"/>
              <a:t>is a technique that enables your program to start a potentially long-running task and still be able to be responsive to other events while that task runs, rather than having to wait until that task has finished.</a:t>
            </a:r>
          </a:p>
        </p:txBody>
      </p:sp>
      <p:pic>
        <p:nvPicPr>
          <p:cNvPr id="7170" name="Picture 2" descr="Carl Jung - Quotes, Books &amp; Theory">
            <a:extLst>
              <a:ext uri="{FF2B5EF4-FFF2-40B4-BE49-F238E27FC236}">
                <a16:creationId xmlns:a16="http://schemas.microsoft.com/office/drawing/2014/main" id="{DC4D60F6-6579-FA7F-9E89-BA351A6E30EC}"/>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427715" y="1584745"/>
            <a:ext cx="2035785" cy="2035785"/>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3F40EF8-2FF4-F497-5138-77A38D091F5E}"/>
              </a:ext>
            </a:extLst>
          </p:cNvPr>
          <p:cNvSpPr txBox="1"/>
          <p:nvPr/>
        </p:nvSpPr>
        <p:spPr>
          <a:xfrm>
            <a:off x="3682314" y="1584745"/>
            <a:ext cx="7081971" cy="1938992"/>
          </a:xfrm>
          <a:prstGeom prst="rect">
            <a:avLst/>
          </a:prstGeom>
          <a:noFill/>
        </p:spPr>
        <p:txBody>
          <a:bodyPr wrap="square">
            <a:spAutoFit/>
          </a:bodyPr>
          <a:lstStyle/>
          <a:p>
            <a:r>
              <a:rPr lang="en-US" sz="2400" b="1" u="sng" dirty="0"/>
              <a:t>Synchronicity</a:t>
            </a:r>
            <a:r>
              <a:rPr lang="en-US" sz="2400" dirty="0"/>
              <a:t> is a concept first introduced by analytical psychologist Carl Jung "to describe circumstances that appear meaningfully related yet lack a causal connection."</a:t>
            </a:r>
          </a:p>
        </p:txBody>
      </p:sp>
      <p:sp>
        <p:nvSpPr>
          <p:cNvPr id="8" name="TextBox 7">
            <a:extLst>
              <a:ext uri="{FF2B5EF4-FFF2-40B4-BE49-F238E27FC236}">
                <a16:creationId xmlns:a16="http://schemas.microsoft.com/office/drawing/2014/main" id="{B1FAE7FC-D580-2CFC-63B2-C61A97864459}"/>
              </a:ext>
            </a:extLst>
          </p:cNvPr>
          <p:cNvSpPr txBox="1"/>
          <p:nvPr/>
        </p:nvSpPr>
        <p:spPr>
          <a:xfrm>
            <a:off x="108249" y="2184909"/>
            <a:ext cx="1459902" cy="738664"/>
          </a:xfrm>
          <a:prstGeom prst="rect">
            <a:avLst/>
          </a:prstGeom>
          <a:noFill/>
        </p:spPr>
        <p:txBody>
          <a:bodyPr wrap="square" rtlCol="0">
            <a:spAutoFit/>
          </a:bodyPr>
          <a:lstStyle/>
          <a:p>
            <a:r>
              <a:rPr lang="en-US" sz="1400" dirty="0"/>
              <a:t>This is completely irrelevant</a:t>
            </a:r>
          </a:p>
        </p:txBody>
      </p:sp>
    </p:spTree>
    <p:extLst>
      <p:ext uri="{BB962C8B-B14F-4D97-AF65-F5344CB8AC3E}">
        <p14:creationId xmlns:p14="http://schemas.microsoft.com/office/powerpoint/2010/main" val="25974885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fade">
                                      <p:cBhvr>
                                        <p:cTn id="7" dur="500"/>
                                        <p:tgtEl>
                                          <p:spTgt spid="717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12CB9-4A66-BBA5-98AD-3BAD8B0892AD}"/>
              </a:ext>
            </a:extLst>
          </p:cNvPr>
          <p:cNvSpPr>
            <a:spLocks noGrp="1"/>
          </p:cNvSpPr>
          <p:nvPr>
            <p:ph type="title"/>
          </p:nvPr>
        </p:nvSpPr>
        <p:spPr/>
        <p:txBody>
          <a:bodyPr>
            <a:normAutofit/>
          </a:bodyPr>
          <a:lstStyle/>
          <a:p>
            <a:r>
              <a:rPr lang="en-US" sz="6000" dirty="0"/>
              <a:t>JavaScript Promises</a:t>
            </a:r>
          </a:p>
        </p:txBody>
      </p:sp>
      <p:sp>
        <p:nvSpPr>
          <p:cNvPr id="3" name="Content Placeholder 2">
            <a:extLst>
              <a:ext uri="{FF2B5EF4-FFF2-40B4-BE49-F238E27FC236}">
                <a16:creationId xmlns:a16="http://schemas.microsoft.com/office/drawing/2014/main" id="{1D8FCF6A-11FC-BBEA-117C-A6289A446AE1}"/>
              </a:ext>
            </a:extLst>
          </p:cNvPr>
          <p:cNvSpPr>
            <a:spLocks noGrp="1"/>
          </p:cNvSpPr>
          <p:nvPr>
            <p:ph idx="1"/>
          </p:nvPr>
        </p:nvSpPr>
        <p:spPr>
          <a:xfrm>
            <a:off x="7315199" y="4484313"/>
            <a:ext cx="3682315" cy="1912256"/>
          </a:xfrm>
          <a:solidFill>
            <a:schemeClr val="tx2"/>
          </a:solidFill>
          <a:ln w="38100">
            <a:solidFill>
              <a:schemeClr val="bg2"/>
            </a:solidFill>
          </a:ln>
        </p:spPr>
        <p:txBody>
          <a:bodyPr anchor="ctr">
            <a:normAutofit/>
          </a:bodyPr>
          <a:lstStyle/>
          <a:p>
            <a:pPr marL="0" indent="0" algn="ctr">
              <a:buNone/>
            </a:pPr>
            <a:r>
              <a:rPr lang="en-US" b="1" dirty="0">
                <a:solidFill>
                  <a:schemeClr val="bg2"/>
                </a:solidFill>
              </a:rPr>
              <a:t>Promises</a:t>
            </a:r>
            <a:r>
              <a:rPr lang="en-US" dirty="0">
                <a:solidFill>
                  <a:schemeClr val="bg2"/>
                </a:solidFill>
              </a:rPr>
              <a:t> enable asynchronous programming in JavaScript.</a:t>
            </a:r>
          </a:p>
        </p:txBody>
      </p:sp>
      <p:pic>
        <p:nvPicPr>
          <p:cNvPr id="8194" name="Picture 2" descr="I'll Gladly Pay You Tuesday For A Hamburger Today - YouTube">
            <a:extLst>
              <a:ext uri="{FF2B5EF4-FFF2-40B4-BE49-F238E27FC236}">
                <a16:creationId xmlns:a16="http://schemas.microsoft.com/office/drawing/2014/main" id="{7E76CC2F-2734-3DA4-8DD8-B512390833E3}"/>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02276" y="1690688"/>
            <a:ext cx="5587313" cy="3142863"/>
          </a:xfrm>
          <a:prstGeom prst="rect">
            <a:avLst/>
          </a:prstGeom>
          <a:noFill/>
          <a:ln w="38100">
            <a:solidFill>
              <a:schemeClr val="bg2"/>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74BAEC6-1D0B-8891-E60A-36D1BE5F48D9}"/>
              </a:ext>
            </a:extLst>
          </p:cNvPr>
          <p:cNvSpPr txBox="1"/>
          <p:nvPr/>
        </p:nvSpPr>
        <p:spPr>
          <a:xfrm>
            <a:off x="6464643" y="1858381"/>
            <a:ext cx="5138351" cy="2554545"/>
          </a:xfrm>
          <a:prstGeom prst="rect">
            <a:avLst/>
          </a:prstGeom>
          <a:noFill/>
        </p:spPr>
        <p:txBody>
          <a:bodyPr wrap="square" rtlCol="0">
            <a:spAutoFit/>
          </a:bodyPr>
          <a:lstStyle/>
          <a:p>
            <a:r>
              <a:rPr lang="en-US" sz="2000" dirty="0" err="1">
                <a:solidFill>
                  <a:srgbClr val="DCDCAA"/>
                </a:solidFill>
                <a:effectLst/>
                <a:latin typeface="Consolas" panose="020B0609020204030204" pitchFamily="49" charset="0"/>
              </a:rPr>
              <a:t>doSomething</a:t>
            </a:r>
            <a:r>
              <a:rPr lang="en-US" sz="2000" dirty="0">
                <a:solidFill>
                  <a:srgbClr val="CCCCCC"/>
                </a:solidFill>
                <a:effectLst/>
                <a:latin typeface="Consolas" panose="020B0609020204030204" pitchFamily="49" charset="0"/>
              </a:rPr>
              <a:t>()</a:t>
            </a:r>
            <a:r>
              <a:rPr lang="en-US" sz="2000" b="1" dirty="0">
                <a:solidFill>
                  <a:srgbClr val="CCCCCC"/>
                </a:solidFill>
                <a:effectLst/>
                <a:latin typeface="Consolas" panose="020B0609020204030204" pitchFamily="49" charset="0"/>
              </a:rPr>
              <a:t>.</a:t>
            </a:r>
            <a:r>
              <a:rPr lang="en-US" sz="2000" b="1"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a:t>
            </a:r>
            <a:r>
              <a:rPr lang="en-US" sz="2000" dirty="0" err="1">
                <a:solidFill>
                  <a:srgbClr val="9CDCFE"/>
                </a:solidFill>
                <a:effectLst/>
                <a:latin typeface="Consolas" panose="020B0609020204030204" pitchFamily="49" charset="0"/>
              </a:rPr>
              <a:t>url</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endParaRPr lang="en-US" sz="2000" dirty="0">
              <a:solidFill>
                <a:srgbClr val="CCCCCC"/>
              </a:solidFill>
              <a:effectLst/>
              <a:latin typeface="Consolas" panose="020B0609020204030204" pitchFamily="49" charset="0"/>
            </a:endParaRPr>
          </a:p>
          <a:p>
            <a:r>
              <a:rPr lang="en-US" sz="2000" dirty="0">
                <a:solidFill>
                  <a:srgbClr val="CCCCCC"/>
                </a:solidFill>
                <a:latin typeface="Consolas" panose="020B0609020204030204" pitchFamily="49" charset="0"/>
              </a:rPr>
              <a:t> </a:t>
            </a:r>
            <a:r>
              <a:rPr lang="en-US" sz="2000" dirty="0">
                <a:solidFill>
                  <a:srgbClr val="DCDCAA"/>
                </a:solidFill>
                <a:effectLst/>
                <a:latin typeface="Consolas" panose="020B0609020204030204" pitchFamily="49" charset="0"/>
              </a:rPr>
              <a:t>fetch</a:t>
            </a:r>
            <a:r>
              <a:rPr lang="en-US" sz="2000" dirty="0">
                <a:solidFill>
                  <a:srgbClr val="CCCCCC"/>
                </a:solidFill>
                <a:effectLst/>
                <a:latin typeface="Consolas" panose="020B0609020204030204" pitchFamily="49" charset="0"/>
              </a:rPr>
              <a:t>(</a:t>
            </a:r>
            <a:r>
              <a:rPr lang="en-US" sz="2000" dirty="0" err="1">
                <a:solidFill>
                  <a:srgbClr val="9CDCFE"/>
                </a:solidFill>
                <a:effectLst/>
                <a:latin typeface="Consolas" panose="020B0609020204030204" pitchFamily="49" charset="0"/>
              </a:rPr>
              <a:t>url</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  .</a:t>
            </a:r>
            <a:r>
              <a:rPr lang="en-US" sz="2000"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a:t>
            </a:r>
            <a:r>
              <a:rPr lang="en-US" sz="2000" dirty="0">
                <a:solidFill>
                  <a:srgbClr val="9CDCFE"/>
                </a:solidFill>
                <a:effectLst/>
                <a:latin typeface="Consolas" panose="020B0609020204030204" pitchFamily="49" charset="0"/>
              </a:rPr>
              <a:t>res</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r>
              <a:rPr lang="en-US" sz="2000" dirty="0">
                <a:solidFill>
                  <a:srgbClr val="CCCCCC"/>
                </a:solidFill>
                <a:effectLst/>
                <a:latin typeface="Consolas" panose="020B0609020204030204" pitchFamily="49" charset="0"/>
              </a:rPr>
              <a:t> </a:t>
            </a:r>
            <a:r>
              <a:rPr lang="en-US" sz="2000" dirty="0" err="1">
                <a:solidFill>
                  <a:srgbClr val="9CDCFE"/>
                </a:solidFill>
                <a:effectLst/>
                <a:latin typeface="Consolas" panose="020B0609020204030204" pitchFamily="49" charset="0"/>
              </a:rPr>
              <a:t>res</a:t>
            </a:r>
            <a:r>
              <a:rPr lang="en-US" sz="2000" dirty="0" err="1">
                <a:solidFill>
                  <a:srgbClr val="CCCCCC"/>
                </a:solidFill>
                <a:effectLst/>
                <a:latin typeface="Consolas" panose="020B0609020204030204" pitchFamily="49" charset="0"/>
              </a:rPr>
              <a:t>.</a:t>
            </a:r>
            <a:r>
              <a:rPr lang="en-US" sz="2000" dirty="0" err="1">
                <a:solidFill>
                  <a:srgbClr val="DCDCAA"/>
                </a:solidFill>
                <a:effectLst/>
                <a:latin typeface="Consolas" panose="020B0609020204030204" pitchFamily="49" charset="0"/>
              </a:rPr>
              <a:t>json</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  .</a:t>
            </a:r>
            <a:r>
              <a:rPr lang="en-US" sz="2000"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a:t>
            </a:r>
            <a:r>
              <a:rPr lang="en-US" sz="2000" dirty="0">
                <a:solidFill>
                  <a:srgbClr val="9CDCFE"/>
                </a:solidFill>
                <a:effectLst/>
                <a:latin typeface="Consolas" panose="020B0609020204030204" pitchFamily="49" charset="0"/>
              </a:rPr>
              <a:t>data</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r>
              <a:rPr lang="en-US" sz="2000" dirty="0">
                <a:solidFill>
                  <a:srgbClr val="CCCCCC"/>
                </a:solidFill>
                <a:effectLst/>
                <a:latin typeface="Consolas" panose="020B0609020204030204" pitchFamily="49" charset="0"/>
              </a:rPr>
              <a:t> {</a:t>
            </a:r>
          </a:p>
          <a:p>
            <a:r>
              <a:rPr lang="en-US" sz="2000" dirty="0">
                <a:solidFill>
                  <a:srgbClr val="CCCCCC"/>
                </a:solidFill>
                <a:effectLst/>
                <a:latin typeface="Consolas" panose="020B0609020204030204" pitchFamily="49" charset="0"/>
              </a:rPr>
              <a:t>    </a:t>
            </a:r>
            <a:r>
              <a:rPr lang="en-US" sz="2000" dirty="0" err="1">
                <a:solidFill>
                  <a:srgbClr val="4FC1FF"/>
                </a:solidFill>
                <a:effectLst/>
                <a:latin typeface="Consolas" panose="020B0609020204030204" pitchFamily="49" charset="0"/>
              </a:rPr>
              <a:t>listOfIngredients</a:t>
            </a:r>
            <a:r>
              <a:rPr lang="en-US" sz="2000" dirty="0" err="1">
                <a:solidFill>
                  <a:srgbClr val="CCCCCC"/>
                </a:solidFill>
                <a:effectLst/>
                <a:latin typeface="Consolas" panose="020B0609020204030204" pitchFamily="49" charset="0"/>
              </a:rPr>
              <a:t>.</a:t>
            </a:r>
            <a:r>
              <a:rPr lang="en-US" sz="2000" dirty="0" err="1">
                <a:solidFill>
                  <a:srgbClr val="DCDCAA"/>
                </a:solidFill>
                <a:effectLst/>
                <a:latin typeface="Consolas" panose="020B0609020204030204" pitchFamily="49" charset="0"/>
              </a:rPr>
              <a:t>push</a:t>
            </a:r>
            <a:r>
              <a:rPr lang="en-US" sz="2000" dirty="0">
                <a:solidFill>
                  <a:srgbClr val="CCCCCC"/>
                </a:solidFill>
                <a:effectLst/>
                <a:latin typeface="Consolas" panose="020B0609020204030204" pitchFamily="49" charset="0"/>
              </a:rPr>
              <a:t>(</a:t>
            </a:r>
            <a:r>
              <a:rPr lang="en-US" sz="2000" dirty="0">
                <a:solidFill>
                  <a:srgbClr val="9CDCFE"/>
                </a:solidFill>
                <a:effectLst/>
                <a:latin typeface="Consolas" panose="020B0609020204030204" pitchFamily="49" charset="0"/>
              </a:rPr>
              <a:t>data</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  }).</a:t>
            </a:r>
            <a:r>
              <a:rPr lang="en-US" sz="2000"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r>
              <a:rPr lang="en-US" sz="2000" dirty="0">
                <a:solidFill>
                  <a:srgbClr val="CCCCCC"/>
                </a:solidFill>
                <a:effectLst/>
                <a:latin typeface="Consolas" panose="020B0609020204030204" pitchFamily="49" charset="0"/>
              </a:rPr>
              <a:t> {</a:t>
            </a:r>
          </a:p>
          <a:p>
            <a:r>
              <a:rPr lang="en-US" sz="2000" dirty="0">
                <a:solidFill>
                  <a:srgbClr val="CCCCCC"/>
                </a:solidFill>
                <a:effectLst/>
                <a:latin typeface="Consolas" panose="020B0609020204030204" pitchFamily="49" charset="0"/>
              </a:rPr>
              <a:t>   </a:t>
            </a:r>
            <a:r>
              <a:rPr lang="en-US" sz="2000" dirty="0">
                <a:solidFill>
                  <a:srgbClr val="9CDCFE"/>
                </a:solidFill>
                <a:effectLst/>
                <a:latin typeface="Consolas" panose="020B0609020204030204" pitchFamily="49" charset="0"/>
              </a:rPr>
              <a:t>console</a:t>
            </a:r>
            <a:r>
              <a:rPr lang="en-US" sz="2000" dirty="0">
                <a:solidFill>
                  <a:srgbClr val="CCCCCC"/>
                </a:solidFill>
                <a:effectLst/>
                <a:latin typeface="Consolas" panose="020B0609020204030204" pitchFamily="49" charset="0"/>
              </a:rPr>
              <a:t>.</a:t>
            </a:r>
            <a:r>
              <a:rPr lang="en-US" sz="2000" dirty="0">
                <a:solidFill>
                  <a:srgbClr val="DCDCAA"/>
                </a:solidFill>
                <a:effectLst/>
                <a:latin typeface="Consolas" panose="020B0609020204030204" pitchFamily="49" charset="0"/>
              </a:rPr>
              <a:t>log</a:t>
            </a:r>
            <a:r>
              <a:rPr lang="en-US" sz="2000" dirty="0">
                <a:solidFill>
                  <a:srgbClr val="CCCCCC"/>
                </a:solidFill>
                <a:effectLst/>
                <a:latin typeface="Consolas" panose="020B0609020204030204" pitchFamily="49" charset="0"/>
              </a:rPr>
              <a:t>(</a:t>
            </a:r>
            <a:r>
              <a:rPr lang="en-US" sz="2000" dirty="0" err="1">
                <a:solidFill>
                  <a:srgbClr val="4FC1FF"/>
                </a:solidFill>
                <a:effectLst/>
                <a:latin typeface="Consolas" panose="020B0609020204030204" pitchFamily="49" charset="0"/>
              </a:rPr>
              <a:t>listOfIngredients</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a:t>
            </a:r>
          </a:p>
        </p:txBody>
      </p:sp>
      <p:sp>
        <p:nvSpPr>
          <p:cNvPr id="7" name="Content Placeholder 2">
            <a:extLst>
              <a:ext uri="{FF2B5EF4-FFF2-40B4-BE49-F238E27FC236}">
                <a16:creationId xmlns:a16="http://schemas.microsoft.com/office/drawing/2014/main" id="{8C102005-3D35-72A6-FE61-ECC680614B1A}"/>
              </a:ext>
            </a:extLst>
          </p:cNvPr>
          <p:cNvSpPr txBox="1">
            <a:spLocks/>
          </p:cNvSpPr>
          <p:nvPr/>
        </p:nvSpPr>
        <p:spPr>
          <a:xfrm>
            <a:off x="759943" y="4833551"/>
            <a:ext cx="5758248" cy="15738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a:t>A </a:t>
            </a:r>
            <a:r>
              <a:rPr lang="en-US" sz="2400" b="1" dirty="0"/>
              <a:t>Promise</a:t>
            </a:r>
            <a:r>
              <a:rPr lang="en-US" sz="2400" dirty="0"/>
              <a:t> is a weird type of object that has a weird syntax and is generally weird. Just try to remember...</a:t>
            </a:r>
            <a:endParaRPr lang="en-US" sz="2400" i="1" dirty="0"/>
          </a:p>
        </p:txBody>
      </p:sp>
    </p:spTree>
    <p:extLst>
      <p:ext uri="{BB962C8B-B14F-4D97-AF65-F5344CB8AC3E}">
        <p14:creationId xmlns:p14="http://schemas.microsoft.com/office/powerpoint/2010/main" val="2963146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500"/>
                                        <p:tgtEl>
                                          <p:spTgt spid="819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3">
                                            <p:bg/>
                                          </p:spTgt>
                                        </p:tgtEl>
                                        <p:attrNameLst>
                                          <p:attrName>style.visibility</p:attrName>
                                        </p:attrNameLst>
                                      </p:cBhvr>
                                      <p:to>
                                        <p:strVal val="visible"/>
                                      </p:to>
                                    </p:set>
                                    <p:anim calcmode="lin" valueType="num">
                                      <p:cBhvr>
                                        <p:cTn id="22" dur="500" fill="hold"/>
                                        <p:tgtEl>
                                          <p:spTgt spid="3">
                                            <p:bg/>
                                          </p:spTgt>
                                        </p:tgtEl>
                                        <p:attrNameLst>
                                          <p:attrName>ppt_w</p:attrName>
                                        </p:attrNameLst>
                                      </p:cBhvr>
                                      <p:tavLst>
                                        <p:tav tm="0">
                                          <p:val>
                                            <p:fltVal val="0"/>
                                          </p:val>
                                        </p:tav>
                                        <p:tav tm="100000">
                                          <p:val>
                                            <p:strVal val="#ppt_w"/>
                                          </p:val>
                                        </p:tav>
                                      </p:tavLst>
                                    </p:anim>
                                    <p:anim calcmode="lin" valueType="num">
                                      <p:cBhvr>
                                        <p:cTn id="23" dur="500" fill="hold"/>
                                        <p:tgtEl>
                                          <p:spTgt spid="3">
                                            <p:bg/>
                                          </p:spTgt>
                                        </p:tgtEl>
                                        <p:attrNameLst>
                                          <p:attrName>ppt_h</p:attrName>
                                        </p:attrNameLst>
                                      </p:cBhvr>
                                      <p:tavLst>
                                        <p:tav tm="0">
                                          <p:val>
                                            <p:fltVal val="0"/>
                                          </p:val>
                                        </p:tav>
                                        <p:tav tm="100000">
                                          <p:val>
                                            <p:strVal val="#ppt_h"/>
                                          </p:val>
                                        </p:tav>
                                      </p:tavLst>
                                    </p:anim>
                                    <p:animEffect transition="in" filter="fade">
                                      <p:cBhvr>
                                        <p:cTn id="24" dur="500"/>
                                        <p:tgtEl>
                                          <p:spTgt spid="3">
                                            <p:bg/>
                                          </p:spTgt>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 calcmode="lin" valueType="num">
                                      <p:cBhvr>
                                        <p:cTn id="2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2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2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p:txBody>
          <a:bodyPr>
            <a:noAutofit/>
          </a:bodyPr>
          <a:lstStyle/>
          <a:p>
            <a:r>
              <a:rPr lang="en-US" sz="9600" b="1" dirty="0">
                <a:solidFill>
                  <a:schemeClr val="tx1">
                    <a:lumMod val="50000"/>
                  </a:schemeClr>
                </a:solidFill>
                <a:latin typeface="Killer Tech" panose="03000600000000000000" pitchFamily="66" charset="0"/>
              </a:rPr>
              <a:t>THE END</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dirty="0">
                <a:solidFill>
                  <a:schemeClr val="accent6"/>
                </a:solidFill>
              </a:rPr>
              <a:t>Questions?</a:t>
            </a:r>
          </a:p>
        </p:txBody>
      </p:sp>
    </p:spTree>
    <p:extLst>
      <p:ext uri="{BB962C8B-B14F-4D97-AF65-F5344CB8AC3E}">
        <p14:creationId xmlns:p14="http://schemas.microsoft.com/office/powerpoint/2010/main" val="2488752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tock Illustration - Computer-Heads Talking To Each Other">
            <a:extLst>
              <a:ext uri="{FF2B5EF4-FFF2-40B4-BE49-F238E27FC236}">
                <a16:creationId xmlns:a16="http://schemas.microsoft.com/office/drawing/2014/main" id="{156E9197-DD86-4737-8591-F09F55D79A9D}"/>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38200" y="2630344"/>
            <a:ext cx="4191000" cy="2952327"/>
          </a:xfrm>
          <a:prstGeom prst="rect">
            <a:avLst/>
          </a:prstGeom>
          <a:noFill/>
          <a:ln w="38100">
            <a:solidFill>
              <a:schemeClr val="tx2"/>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3A3D57E-B6A3-858D-5598-593EABDDDB45}"/>
              </a:ext>
            </a:extLst>
          </p:cNvPr>
          <p:cNvSpPr>
            <a:spLocks noGrp="1"/>
          </p:cNvSpPr>
          <p:nvPr>
            <p:ph type="title"/>
          </p:nvPr>
        </p:nvSpPr>
        <p:spPr/>
        <p:txBody>
          <a:bodyPr>
            <a:normAutofit/>
          </a:bodyPr>
          <a:lstStyle/>
          <a:p>
            <a:r>
              <a:rPr lang="en-US" sz="6000" dirty="0">
                <a:latin typeface="Righteous" panose="02010506000000020000" pitchFamily="2" charset="0"/>
                <a:ea typeface="Yu Mincho" panose="020B0400000000000000" pitchFamily="18" charset="-128"/>
              </a:rPr>
              <a:t>What is an </a:t>
            </a:r>
            <a:r>
              <a:rPr lang="en-US" sz="7200" b="1" dirty="0">
                <a:solidFill>
                  <a:schemeClr val="accent3"/>
                </a:solidFill>
                <a:latin typeface="Righteous" panose="02010506000000020000" pitchFamily="2" charset="0"/>
                <a:ea typeface="Yu Mincho" panose="020B0400000000000000" pitchFamily="18" charset="-128"/>
              </a:rPr>
              <a:t>API</a:t>
            </a:r>
            <a:r>
              <a:rPr lang="en-US" sz="6000" dirty="0">
                <a:latin typeface="Righteous" panose="02010506000000020000" pitchFamily="2" charset="0"/>
                <a:ea typeface="Yu Mincho" panose="020B0400000000000000" pitchFamily="18" charset="-128"/>
              </a:rPr>
              <a:t>?</a:t>
            </a:r>
          </a:p>
        </p:txBody>
      </p:sp>
      <p:sp>
        <p:nvSpPr>
          <p:cNvPr id="3" name="Content Placeholder 2">
            <a:extLst>
              <a:ext uri="{FF2B5EF4-FFF2-40B4-BE49-F238E27FC236}">
                <a16:creationId xmlns:a16="http://schemas.microsoft.com/office/drawing/2014/main" id="{773788CD-9D7E-B5F3-21F3-78A27F017681}"/>
              </a:ext>
            </a:extLst>
          </p:cNvPr>
          <p:cNvSpPr>
            <a:spLocks noGrp="1"/>
          </p:cNvSpPr>
          <p:nvPr>
            <p:ph idx="1"/>
          </p:nvPr>
        </p:nvSpPr>
        <p:spPr>
          <a:xfrm>
            <a:off x="5589373" y="1763807"/>
            <a:ext cx="5480221" cy="4635971"/>
          </a:xfrm>
        </p:spPr>
        <p:txBody>
          <a:bodyPr anchor="ctr">
            <a:normAutofit/>
          </a:bodyPr>
          <a:lstStyle/>
          <a:p>
            <a:pPr marL="0" indent="0">
              <a:buNone/>
            </a:pPr>
            <a:r>
              <a:rPr lang="en-US" sz="6600" b="1" dirty="0">
                <a:solidFill>
                  <a:schemeClr val="accent3"/>
                </a:solidFill>
              </a:rPr>
              <a:t>A</a:t>
            </a:r>
            <a:r>
              <a:rPr lang="en-US" sz="5400" dirty="0"/>
              <a:t>pplication</a:t>
            </a:r>
          </a:p>
          <a:p>
            <a:pPr marL="0" indent="0">
              <a:buNone/>
            </a:pPr>
            <a:r>
              <a:rPr lang="en-US" sz="6600" b="1" dirty="0">
                <a:solidFill>
                  <a:schemeClr val="accent3"/>
                </a:solidFill>
              </a:rPr>
              <a:t>P</a:t>
            </a:r>
            <a:r>
              <a:rPr lang="en-US" sz="5400" dirty="0"/>
              <a:t>rogramming</a:t>
            </a:r>
          </a:p>
          <a:p>
            <a:pPr marL="0" indent="0">
              <a:buNone/>
            </a:pPr>
            <a:r>
              <a:rPr lang="en-US" sz="6600" b="1" dirty="0">
                <a:solidFill>
                  <a:schemeClr val="accent3"/>
                </a:solidFill>
              </a:rPr>
              <a:t>I</a:t>
            </a:r>
            <a:r>
              <a:rPr lang="en-US" sz="5400" dirty="0"/>
              <a:t>nterface</a:t>
            </a:r>
          </a:p>
        </p:txBody>
      </p:sp>
    </p:spTree>
    <p:extLst>
      <p:ext uri="{BB962C8B-B14F-4D97-AF65-F5344CB8AC3E}">
        <p14:creationId xmlns:p14="http://schemas.microsoft.com/office/powerpoint/2010/main" val="28075377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wipe(left)">
                                      <p:cBhvr>
                                        <p:cTn id="11" dur="500"/>
                                        <p:tgtEl>
                                          <p:spTgt spid="3">
                                            <p:txEl>
                                              <p:pRg st="1" end="1"/>
                                            </p:txEl>
                                          </p:spTgt>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2" name="Picture 4" descr="From 'The Menu' to 'Fresh,' Movies Are Exploring the Horrors of Rich-People  Food - The New York Times">
            <a:extLst>
              <a:ext uri="{FF2B5EF4-FFF2-40B4-BE49-F238E27FC236}">
                <a16:creationId xmlns:a16="http://schemas.microsoft.com/office/drawing/2014/main" id="{583C521B-F429-1143-B20F-3F44D50977BE}"/>
              </a:ext>
            </a:extLst>
          </p:cNvPr>
          <p:cNvPicPr>
            <a:picLocks noChangeAspect="1" noChangeArrowheads="1"/>
          </p:cNvPicPr>
          <p:nvPr/>
        </p:nvPicPr>
        <p:blipFill>
          <a:blip r:embed="rId3">
            <a:duotone>
              <a:prstClr val="black"/>
              <a:schemeClr val="accent1">
                <a:tint val="45000"/>
                <a:satMod val="400000"/>
              </a:schemeClr>
            </a:duotone>
            <a:alphaModFix amt="20000"/>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5B407E-133B-4113-E3BA-EB44CD5079D5}"/>
              </a:ext>
            </a:extLst>
          </p:cNvPr>
          <p:cNvSpPr>
            <a:spLocks noGrp="1"/>
          </p:cNvSpPr>
          <p:nvPr>
            <p:ph type="title"/>
          </p:nvPr>
        </p:nvSpPr>
        <p:spPr/>
        <p:txBody>
          <a:bodyPr>
            <a:normAutofit fontScale="90000"/>
          </a:bodyPr>
          <a:lstStyle/>
          <a:p>
            <a:r>
              <a:rPr lang="en-US" sz="6000" dirty="0"/>
              <a:t>Analogy: Ordering from a Menu</a:t>
            </a:r>
          </a:p>
        </p:txBody>
      </p:sp>
      <p:sp>
        <p:nvSpPr>
          <p:cNvPr id="3" name="Content Placeholder 2">
            <a:extLst>
              <a:ext uri="{FF2B5EF4-FFF2-40B4-BE49-F238E27FC236}">
                <a16:creationId xmlns:a16="http://schemas.microsoft.com/office/drawing/2014/main" id="{BF7FEDC7-DA7E-27E8-AC13-51053AA2AD8C}"/>
              </a:ext>
            </a:extLst>
          </p:cNvPr>
          <p:cNvSpPr>
            <a:spLocks noGrp="1"/>
          </p:cNvSpPr>
          <p:nvPr>
            <p:ph idx="1"/>
          </p:nvPr>
        </p:nvSpPr>
        <p:spPr>
          <a:xfrm>
            <a:off x="838200" y="1625607"/>
            <a:ext cx="3109601" cy="4560943"/>
          </a:xfrm>
          <a:solidFill>
            <a:schemeClr val="tx1">
              <a:lumMod val="40000"/>
              <a:lumOff val="60000"/>
            </a:schemeClr>
          </a:solidFill>
          <a:ln w="101600">
            <a:solidFill>
              <a:schemeClr val="bg2">
                <a:lumMod val="75000"/>
              </a:schemeClr>
            </a:solidFill>
          </a:ln>
        </p:spPr>
        <p:txBody>
          <a:bodyPr>
            <a:normAutofit/>
          </a:bodyPr>
          <a:lstStyle/>
          <a:p>
            <a:pPr marL="0" indent="0" algn="ctr">
              <a:buNone/>
            </a:pPr>
            <a:endParaRPr lang="en-US" sz="2000" dirty="0">
              <a:solidFill>
                <a:srgbClr val="000000"/>
              </a:solidFill>
              <a:latin typeface="Edwardian Script ITC" panose="030303020407070D0804" pitchFamily="66" charset="0"/>
            </a:endParaRPr>
          </a:p>
          <a:p>
            <a:pPr marL="0" indent="0" algn="ctr">
              <a:buNone/>
            </a:pPr>
            <a:endParaRPr lang="en-US" sz="900" dirty="0">
              <a:solidFill>
                <a:srgbClr val="000000"/>
              </a:solidFill>
              <a:latin typeface="Edwardian Script ITC" panose="030303020407070D0804" pitchFamily="66" charset="0"/>
            </a:endParaRPr>
          </a:p>
          <a:p>
            <a:pPr marL="0" indent="0" algn="ctr">
              <a:buNone/>
            </a:pPr>
            <a:r>
              <a:rPr lang="en-US" sz="7200" dirty="0">
                <a:solidFill>
                  <a:schemeClr val="bg1"/>
                </a:solidFill>
                <a:latin typeface="Edwardian Script ITC" panose="030303020407070D0804" pitchFamily="66" charset="0"/>
              </a:rPr>
              <a:t>Menu</a:t>
            </a:r>
            <a:endParaRPr lang="en-US" sz="1000" dirty="0">
              <a:solidFill>
                <a:schemeClr val="bg1"/>
              </a:solidFill>
              <a:latin typeface="Yu Mincho" panose="02020400000000000000" pitchFamily="18" charset="-128"/>
              <a:ea typeface="Yu Mincho" panose="02020400000000000000" pitchFamily="18" charset="-128"/>
            </a:endParaRPr>
          </a:p>
          <a:p>
            <a:pPr marL="0" indent="0" algn="ctr">
              <a:buNone/>
            </a:pPr>
            <a:r>
              <a:rPr lang="en-US" sz="2400" dirty="0">
                <a:solidFill>
                  <a:schemeClr val="bg1"/>
                </a:solidFill>
                <a:latin typeface="Yu Mincho" panose="02020400000000000000" pitchFamily="18" charset="-128"/>
                <a:ea typeface="Yu Mincho" panose="02020400000000000000" pitchFamily="18" charset="-128"/>
              </a:rPr>
              <a:t>risotto …… 19</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lobster …… 22</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ratatouille …… 27</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pizza …… 15</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steak …… 32</a:t>
            </a:r>
          </a:p>
        </p:txBody>
      </p:sp>
      <p:sp>
        <p:nvSpPr>
          <p:cNvPr id="4" name="TextBox 3">
            <a:extLst>
              <a:ext uri="{FF2B5EF4-FFF2-40B4-BE49-F238E27FC236}">
                <a16:creationId xmlns:a16="http://schemas.microsoft.com/office/drawing/2014/main" id="{D1E2C874-2391-D9E2-527E-F2B9F4592D82}"/>
              </a:ext>
            </a:extLst>
          </p:cNvPr>
          <p:cNvSpPr txBox="1"/>
          <p:nvPr/>
        </p:nvSpPr>
        <p:spPr>
          <a:xfrm>
            <a:off x="4201297" y="1690688"/>
            <a:ext cx="7152503" cy="1323439"/>
          </a:xfrm>
          <a:prstGeom prst="rect">
            <a:avLst/>
          </a:prstGeom>
          <a:noFill/>
        </p:spPr>
        <p:txBody>
          <a:bodyPr wrap="square" rtlCol="0">
            <a:spAutoFit/>
          </a:bodyPr>
          <a:lstStyle/>
          <a:p>
            <a:r>
              <a:rPr lang="en-US" sz="4000" b="1" i="1" dirty="0"/>
              <a:t>How would you order from this restaurant?</a:t>
            </a:r>
          </a:p>
        </p:txBody>
      </p:sp>
      <p:sp>
        <p:nvSpPr>
          <p:cNvPr id="5" name="Rectangle 4">
            <a:extLst>
              <a:ext uri="{FF2B5EF4-FFF2-40B4-BE49-F238E27FC236}">
                <a16:creationId xmlns:a16="http://schemas.microsoft.com/office/drawing/2014/main" id="{4E18E590-46F5-651D-223F-CC17780B0FD1}"/>
              </a:ext>
            </a:extLst>
          </p:cNvPr>
          <p:cNvSpPr/>
          <p:nvPr/>
        </p:nvSpPr>
        <p:spPr>
          <a:xfrm>
            <a:off x="6378853" y="4351228"/>
            <a:ext cx="1494933"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Defined list of dishes from which to choose</a:t>
            </a:r>
          </a:p>
        </p:txBody>
      </p:sp>
      <p:sp>
        <p:nvSpPr>
          <p:cNvPr id="6" name="Rectangle 5">
            <a:extLst>
              <a:ext uri="{FF2B5EF4-FFF2-40B4-BE49-F238E27FC236}">
                <a16:creationId xmlns:a16="http://schemas.microsoft.com/office/drawing/2014/main" id="{5C485A3F-3473-4731-E94C-8BE9FCB1B0C0}"/>
              </a:ext>
            </a:extLst>
          </p:cNvPr>
          <p:cNvSpPr/>
          <p:nvPr/>
        </p:nvSpPr>
        <p:spPr>
          <a:xfrm>
            <a:off x="4201297" y="3186316"/>
            <a:ext cx="7426411" cy="852616"/>
          </a:xfrm>
          <a:prstGeom prst="rect">
            <a:avLst/>
          </a:prstGeom>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Place Order </a:t>
            </a:r>
            <a:r>
              <a:rPr lang="en-US" b="1" dirty="0">
                <a:solidFill>
                  <a:schemeClr val="bg1"/>
                </a:solidFill>
              </a:rPr>
              <a:t>📞</a:t>
            </a:r>
            <a:r>
              <a:rPr lang="en-US" sz="2800" b="1" dirty="0">
                <a:solidFill>
                  <a:schemeClr val="bg1"/>
                </a:solidFill>
              </a:rPr>
              <a:t> → Receive Food </a:t>
            </a:r>
            <a:r>
              <a:rPr lang="en-US" b="1" dirty="0">
                <a:solidFill>
                  <a:schemeClr val="bg1"/>
                </a:solidFill>
              </a:rPr>
              <a:t>🍚</a:t>
            </a:r>
            <a:endParaRPr lang="en-US" sz="2800" b="1" dirty="0">
              <a:solidFill>
                <a:schemeClr val="bg1"/>
              </a:solidFill>
            </a:endParaRPr>
          </a:p>
        </p:txBody>
      </p:sp>
      <p:sp>
        <p:nvSpPr>
          <p:cNvPr id="7" name="Rectangle 6">
            <a:extLst>
              <a:ext uri="{FF2B5EF4-FFF2-40B4-BE49-F238E27FC236}">
                <a16:creationId xmlns:a16="http://schemas.microsoft.com/office/drawing/2014/main" id="{9D520A6E-2A14-9C53-A889-D0734D8F1B7C}"/>
              </a:ext>
            </a:extLst>
          </p:cNvPr>
          <p:cNvSpPr/>
          <p:nvPr/>
        </p:nvSpPr>
        <p:spPr>
          <a:xfrm>
            <a:off x="8033000" y="4351228"/>
            <a:ext cx="1210965"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Stuff happens behind the scenes</a:t>
            </a:r>
          </a:p>
        </p:txBody>
      </p:sp>
      <p:sp>
        <p:nvSpPr>
          <p:cNvPr id="8" name="Rectangle 7">
            <a:extLst>
              <a:ext uri="{FF2B5EF4-FFF2-40B4-BE49-F238E27FC236}">
                <a16:creationId xmlns:a16="http://schemas.microsoft.com/office/drawing/2014/main" id="{85B3D90F-7B2E-FC79-E18E-86FC39371E57}"/>
              </a:ext>
            </a:extLst>
          </p:cNvPr>
          <p:cNvSpPr/>
          <p:nvPr/>
        </p:nvSpPr>
        <p:spPr>
          <a:xfrm>
            <a:off x="4201297" y="4351228"/>
            <a:ext cx="1993554"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u="sng" dirty="0">
                <a:solidFill>
                  <a:schemeClr val="bg1"/>
                </a:solidFill>
              </a:rPr>
              <a:t>Interface</a:t>
            </a:r>
            <a:endParaRPr lang="en-US" b="1" u="sng" dirty="0">
              <a:solidFill>
                <a:schemeClr val="bg1"/>
              </a:solidFill>
            </a:endParaRPr>
          </a:p>
          <a:p>
            <a:pPr algn="ctr"/>
            <a:r>
              <a:rPr lang="en-US" dirty="0">
                <a:solidFill>
                  <a:schemeClr val="bg1"/>
                </a:solidFill>
              </a:rPr>
              <a:t>Instructions for communication</a:t>
            </a:r>
          </a:p>
        </p:txBody>
      </p:sp>
      <p:sp>
        <p:nvSpPr>
          <p:cNvPr id="9" name="Rectangle 8">
            <a:extLst>
              <a:ext uri="{FF2B5EF4-FFF2-40B4-BE49-F238E27FC236}">
                <a16:creationId xmlns:a16="http://schemas.microsoft.com/office/drawing/2014/main" id="{E1D97175-61C7-8D40-ACCF-BFFBBDD19990}"/>
              </a:ext>
            </a:extLst>
          </p:cNvPr>
          <p:cNvSpPr/>
          <p:nvPr/>
        </p:nvSpPr>
        <p:spPr>
          <a:xfrm>
            <a:off x="9427967" y="4351228"/>
            <a:ext cx="2199740"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APIs are just like that… but requests are sent through code!</a:t>
            </a:r>
          </a:p>
        </p:txBody>
      </p:sp>
    </p:spTree>
    <p:extLst>
      <p:ext uri="{BB962C8B-B14F-4D97-AF65-F5344CB8AC3E}">
        <p14:creationId xmlns:p14="http://schemas.microsoft.com/office/powerpoint/2010/main" val="1482741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ipe(left)">
                                      <p:cBhvr>
                                        <p:cTn id="35" dur="500"/>
                                        <p:tgtEl>
                                          <p:spTgt spid="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fade">
                                      <p:cBhvr>
                                        <p:cTn id="45" dur="500"/>
                                        <p:tgtEl>
                                          <p:spTgt spid="5"/>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fade">
                                      <p:cBhvr>
                                        <p:cTn id="50" dur="500"/>
                                        <p:tgtEl>
                                          <p:spTgt spid="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p:bldP spid="5" grpId="0" animBg="1"/>
      <p:bldP spid="6" grpId="0" animBg="1"/>
      <p:bldP spid="7" grpId="0" animBg="1"/>
      <p:bldP spid="8"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4B6BF-D143-A5C3-491A-A4289C0671D1}"/>
              </a:ext>
            </a:extLst>
          </p:cNvPr>
          <p:cNvSpPr>
            <a:spLocks noGrp="1"/>
          </p:cNvSpPr>
          <p:nvPr>
            <p:ph type="title"/>
          </p:nvPr>
        </p:nvSpPr>
        <p:spPr/>
        <p:txBody>
          <a:bodyPr>
            <a:normAutofit/>
          </a:bodyPr>
          <a:lstStyle/>
          <a:p>
            <a:r>
              <a:rPr lang="en-US" sz="5400" dirty="0"/>
              <a:t>What Can You Do with an API?</a:t>
            </a:r>
          </a:p>
        </p:txBody>
      </p:sp>
      <p:sp>
        <p:nvSpPr>
          <p:cNvPr id="3" name="Content Placeholder 2">
            <a:extLst>
              <a:ext uri="{FF2B5EF4-FFF2-40B4-BE49-F238E27FC236}">
                <a16:creationId xmlns:a16="http://schemas.microsoft.com/office/drawing/2014/main" id="{C0AF9417-4AE4-3DB6-CD50-33BB782B6CCD}"/>
              </a:ext>
            </a:extLst>
          </p:cNvPr>
          <p:cNvSpPr>
            <a:spLocks noGrp="1"/>
          </p:cNvSpPr>
          <p:nvPr>
            <p:ph idx="1"/>
          </p:nvPr>
        </p:nvSpPr>
        <p:spPr>
          <a:xfrm>
            <a:off x="838199" y="3651472"/>
            <a:ext cx="2343088" cy="2944055"/>
          </a:xfrm>
        </p:spPr>
        <p:txBody>
          <a:bodyPr>
            <a:noAutofit/>
          </a:bodyPr>
          <a:lstStyle/>
          <a:p>
            <a:pPr marL="0" indent="0" algn="ctr">
              <a:buNone/>
            </a:pPr>
            <a:r>
              <a:rPr lang="en-US" b="1" dirty="0"/>
              <a:t>Get Menus</a:t>
            </a:r>
          </a:p>
          <a:p>
            <a:pPr marL="0" indent="0" algn="ctr">
              <a:buNone/>
            </a:pPr>
            <a:endParaRPr lang="en-US" sz="100" b="1" dirty="0"/>
          </a:p>
          <a:p>
            <a:pPr marL="0" indent="0" algn="ctr">
              <a:buNone/>
            </a:pPr>
            <a:r>
              <a:rPr lang="en-US" b="1" dirty="0"/>
              <a:t>Manage Accounts</a:t>
            </a:r>
          </a:p>
          <a:p>
            <a:pPr marL="0" indent="0" algn="ctr">
              <a:buNone/>
            </a:pPr>
            <a:endParaRPr lang="en-US" sz="100" b="1" dirty="0"/>
          </a:p>
          <a:p>
            <a:pPr marL="0" indent="0" algn="ctr">
              <a:buNone/>
            </a:pPr>
            <a:r>
              <a:rPr lang="en-US" b="1" dirty="0"/>
              <a:t>Place Orders</a:t>
            </a:r>
          </a:p>
        </p:txBody>
      </p:sp>
      <p:pic>
        <p:nvPicPr>
          <p:cNvPr id="3074" name="Picture 2" descr="Integrate TikTok Lead Generation | Leadsbridge">
            <a:extLst>
              <a:ext uri="{FF2B5EF4-FFF2-40B4-BE49-F238E27FC236}">
                <a16:creationId xmlns:a16="http://schemas.microsoft.com/office/drawing/2014/main" id="{BC26286E-2382-9901-05EE-2762AB1D3415}"/>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737321" y="823756"/>
            <a:ext cx="1327981" cy="132798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nstagram Logo Icon - Download in Gradient Style">
            <a:extLst>
              <a:ext uri="{FF2B5EF4-FFF2-40B4-BE49-F238E27FC236}">
                <a16:creationId xmlns:a16="http://schemas.microsoft.com/office/drawing/2014/main" id="{E02F1063-F89F-24DD-E20E-07C7293B04CC}"/>
              </a:ext>
            </a:extLst>
          </p:cNvPr>
          <p:cNvPicPr>
            <a:picLocks noChangeAspect="1" noChangeArrowheads="1"/>
          </p:cNvPicPr>
          <p:nvPr/>
        </p:nvPicPr>
        <p:blipFill rotWithShape="1">
          <a:blip r:embed="rId4">
            <a:duotone>
              <a:schemeClr val="accent2">
                <a:shade val="45000"/>
                <a:satMod val="135000"/>
              </a:schemeClr>
              <a:prstClr val="white"/>
            </a:duotone>
            <a:extLst>
              <a:ext uri="{28A0092B-C50C-407E-A947-70E740481C1C}">
                <a14:useLocalDpi xmlns:a14="http://schemas.microsoft.com/office/drawing/2010/main" val="0"/>
              </a:ext>
            </a:extLst>
          </a:blip>
          <a:srcRect l="15825" t="13469" r="12233" b="12328"/>
          <a:stretch/>
        </p:blipFill>
        <p:spPr bwMode="auto">
          <a:xfrm>
            <a:off x="10689810" y="2281762"/>
            <a:ext cx="1327980" cy="136971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Spotify Logo Png - Free Transparent PNG Logos">
            <a:extLst>
              <a:ext uri="{FF2B5EF4-FFF2-40B4-BE49-F238E27FC236}">
                <a16:creationId xmlns:a16="http://schemas.microsoft.com/office/drawing/2014/main" id="{68B029E4-840A-3A9A-9536-80196FA0E673}"/>
              </a:ext>
            </a:extLst>
          </p:cNvPr>
          <p:cNvPicPr>
            <a:picLocks noChangeAspect="1" noChangeArrowheads="1"/>
          </p:cNvPicPr>
          <p:nvPr/>
        </p:nvPicPr>
        <p:blipFill>
          <a:blip r:embed="rId5">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10277640" y="3825967"/>
            <a:ext cx="1477385" cy="1477385"/>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ntegrate Zillow | Leadsbridge">
            <a:extLst>
              <a:ext uri="{FF2B5EF4-FFF2-40B4-BE49-F238E27FC236}">
                <a16:creationId xmlns:a16="http://schemas.microsoft.com/office/drawing/2014/main" id="{A8B5368F-66D1-BFBE-0014-1727F7E16CE8}"/>
              </a:ext>
            </a:extLst>
          </p:cNvPr>
          <p:cNvPicPr>
            <a:picLocks noChangeAspect="1" noChangeArrowheads="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225165" y="5173742"/>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Discord Logo Png - Free Transparent PNG Logos">
            <a:extLst>
              <a:ext uri="{FF2B5EF4-FFF2-40B4-BE49-F238E27FC236}">
                <a16:creationId xmlns:a16="http://schemas.microsoft.com/office/drawing/2014/main" id="{7EF220F5-CC82-4D4E-C81C-5DAD07A65904}"/>
              </a:ext>
            </a:extLst>
          </p:cNvPr>
          <p:cNvPicPr>
            <a:picLocks noChangeAspect="1" noChangeArrowheads="1"/>
          </p:cNvPicPr>
          <p:nvPr/>
        </p:nvPicPr>
        <p:blipFill>
          <a:blip r:embed="rId7">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785903" y="5293379"/>
            <a:ext cx="1327981" cy="1327981"/>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Gyro Love Cromwell | Best Greek Food Near You | Order Gyro (Beef or  Chicken), Greek Salads, Sandwiches &amp; more. Online for Delivery.">
            <a:extLst>
              <a:ext uri="{FF2B5EF4-FFF2-40B4-BE49-F238E27FC236}">
                <a16:creationId xmlns:a16="http://schemas.microsoft.com/office/drawing/2014/main" id="{D0EE9173-3EB3-4998-D2FD-EA39DD98F693}"/>
              </a:ext>
            </a:extLst>
          </p:cNvPr>
          <p:cNvPicPr>
            <a:picLocks noChangeAspect="1" noChangeArrowheads="1"/>
          </p:cNvPicPr>
          <p:nvPr/>
        </p:nvPicPr>
        <p:blipFill rotWithShape="1">
          <a:blip r:embed="rId8">
            <a:duotone>
              <a:prstClr val="black"/>
              <a:schemeClr val="accent4">
                <a:tint val="45000"/>
                <a:satMod val="400000"/>
              </a:schemeClr>
            </a:duotone>
            <a:extLst>
              <a:ext uri="{BEBA8EAE-BF5A-486C-A8C5-ECC9F3942E4B}">
                <a14:imgProps xmlns:a14="http://schemas.microsoft.com/office/drawing/2010/main">
                  <a14:imgLayer r:embed="rId9">
                    <a14:imgEffect>
                      <a14:colorTemperature colorTemp="8642"/>
                    </a14:imgEffect>
                    <a14:imgEffect>
                      <a14:saturation sat="400000"/>
                    </a14:imgEffect>
                    <a14:imgEffect>
                      <a14:brightnessContrast bright="100000" contrast="64000"/>
                    </a14:imgEffect>
                  </a14:imgLayer>
                </a14:imgProps>
              </a:ext>
              <a:ext uri="{28A0092B-C50C-407E-A947-70E740481C1C}">
                <a14:useLocalDpi xmlns:a14="http://schemas.microsoft.com/office/drawing/2010/main" val="0"/>
              </a:ext>
            </a:extLst>
          </a:blip>
          <a:srcRect t="7406" b="7951"/>
          <a:stretch/>
        </p:blipFill>
        <p:spPr bwMode="auto">
          <a:xfrm>
            <a:off x="838200" y="1445741"/>
            <a:ext cx="2343088" cy="19832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4A77726-4A41-C818-EBB7-1BA0D48F69F9}"/>
              </a:ext>
            </a:extLst>
          </p:cNvPr>
          <p:cNvSpPr/>
          <p:nvPr/>
        </p:nvSpPr>
        <p:spPr>
          <a:xfrm>
            <a:off x="3892800" y="1690688"/>
            <a:ext cx="5918465" cy="16126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b="1" dirty="0">
                <a:solidFill>
                  <a:schemeClr val="bg1"/>
                </a:solidFill>
              </a:rPr>
              <a:t>Web API</a:t>
            </a:r>
          </a:p>
        </p:txBody>
      </p:sp>
      <p:sp>
        <p:nvSpPr>
          <p:cNvPr id="5" name="Rectangle 4">
            <a:extLst>
              <a:ext uri="{FF2B5EF4-FFF2-40B4-BE49-F238E27FC236}">
                <a16:creationId xmlns:a16="http://schemas.microsoft.com/office/drawing/2014/main" id="{F2189497-8FD4-A256-10E5-E566E943502E}"/>
              </a:ext>
            </a:extLst>
          </p:cNvPr>
          <p:cNvSpPr/>
          <p:nvPr/>
        </p:nvSpPr>
        <p:spPr>
          <a:xfrm>
            <a:off x="3534032" y="3966075"/>
            <a:ext cx="5455959" cy="2301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b="1" dirty="0">
              <a:solidFill>
                <a:schemeClr val="bg1"/>
              </a:solidFill>
            </a:endParaRPr>
          </a:p>
        </p:txBody>
      </p:sp>
      <p:cxnSp>
        <p:nvCxnSpPr>
          <p:cNvPr id="7" name="Straight Arrow Connector 6">
            <a:extLst>
              <a:ext uri="{FF2B5EF4-FFF2-40B4-BE49-F238E27FC236}">
                <a16:creationId xmlns:a16="http://schemas.microsoft.com/office/drawing/2014/main" id="{93ED837B-386C-DC06-899F-780BD4CA17BF}"/>
              </a:ext>
            </a:extLst>
          </p:cNvPr>
          <p:cNvCxnSpPr>
            <a:cxnSpLocks/>
          </p:cNvCxnSpPr>
          <p:nvPr/>
        </p:nvCxnSpPr>
        <p:spPr>
          <a:xfrm flipH="1">
            <a:off x="6852032" y="3138616"/>
            <a:ext cx="1" cy="82745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FE50DEF0-64F9-2A95-F595-8380D12F8A3B}"/>
              </a:ext>
            </a:extLst>
          </p:cNvPr>
          <p:cNvSpPr txBox="1">
            <a:spLocks/>
          </p:cNvSpPr>
          <p:nvPr/>
        </p:nvSpPr>
        <p:spPr>
          <a:xfrm>
            <a:off x="4623356" y="4504530"/>
            <a:ext cx="3418698" cy="13255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dirty="0">
                <a:solidFill>
                  <a:schemeClr val="bg2"/>
                </a:solidFill>
                <a:latin typeface="Killer Tech" panose="03000600000000000000" pitchFamily="66" charset="0"/>
              </a:rPr>
              <a:t>HTTP</a:t>
            </a:r>
          </a:p>
        </p:txBody>
      </p:sp>
    </p:spTree>
    <p:extLst>
      <p:ext uri="{BB962C8B-B14F-4D97-AF65-F5344CB8AC3E}">
        <p14:creationId xmlns:p14="http://schemas.microsoft.com/office/powerpoint/2010/main" val="9496402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par>
                          <p:cTn id="7" fill="hold">
                            <p:stCondLst>
                              <p:cond delay="250"/>
                            </p:stCondLst>
                            <p:childTnLst>
                              <p:par>
                                <p:cTn id="8" presetID="1" presetClass="entr" presetSubtype="0" fill="hold" nodeType="afterEffect">
                                  <p:stCondLst>
                                    <p:cond delay="0"/>
                                  </p:stCondLst>
                                  <p:childTnLst>
                                    <p:set>
                                      <p:cBhvr>
                                        <p:cTn id="9" dur="1" fill="hold">
                                          <p:stCondLst>
                                            <p:cond delay="0"/>
                                          </p:stCondLst>
                                        </p:cTn>
                                        <p:tgtEl>
                                          <p:spTgt spid="3086"/>
                                        </p:tgtEl>
                                        <p:attrNameLst>
                                          <p:attrName>style.visibility</p:attrName>
                                        </p:attrNameLst>
                                      </p:cBhvr>
                                      <p:to>
                                        <p:strVal val="visible"/>
                                      </p:to>
                                    </p:set>
                                  </p:childTnLst>
                                </p:cTn>
                              </p:par>
                            </p:childTnLst>
                          </p:cTn>
                        </p:par>
                        <p:par>
                          <p:cTn id="10" fill="hold">
                            <p:stCondLst>
                              <p:cond delay="250"/>
                            </p:stCondLst>
                            <p:childTnLst>
                              <p:par>
                                <p:cTn id="11" presetID="1" presetClass="entr" presetSubtype="0" fill="hold" nodeType="afterEffect">
                                  <p:stCondLst>
                                    <p:cond delay="250"/>
                                  </p:stCondLst>
                                  <p:childTnLst>
                                    <p:set>
                                      <p:cBhvr>
                                        <p:cTn id="12" dur="1" fill="hold">
                                          <p:stCondLst>
                                            <p:cond delay="0"/>
                                          </p:stCondLst>
                                        </p:cTn>
                                        <p:tgtEl>
                                          <p:spTgt spid="3078"/>
                                        </p:tgtEl>
                                        <p:attrNameLst>
                                          <p:attrName>style.visibility</p:attrName>
                                        </p:attrNameLst>
                                      </p:cBhvr>
                                      <p:to>
                                        <p:strVal val="visible"/>
                                      </p:to>
                                    </p:set>
                                  </p:childTnLst>
                                </p:cTn>
                              </p:par>
                            </p:childTnLst>
                          </p:cTn>
                        </p:par>
                        <p:par>
                          <p:cTn id="13" fill="hold">
                            <p:stCondLst>
                              <p:cond delay="500"/>
                            </p:stCondLst>
                            <p:childTnLst>
                              <p:par>
                                <p:cTn id="14" presetID="1" presetClass="entr" presetSubtype="0" fill="hold" nodeType="afterEffect">
                                  <p:stCondLst>
                                    <p:cond delay="250"/>
                                  </p:stCondLst>
                                  <p:childTnLst>
                                    <p:set>
                                      <p:cBhvr>
                                        <p:cTn id="15" dur="1" fill="hold">
                                          <p:stCondLst>
                                            <p:cond delay="0"/>
                                          </p:stCondLst>
                                        </p:cTn>
                                        <p:tgtEl>
                                          <p:spTgt spid="3076"/>
                                        </p:tgtEl>
                                        <p:attrNameLst>
                                          <p:attrName>style.visibility</p:attrName>
                                        </p:attrNameLst>
                                      </p:cBhvr>
                                      <p:to>
                                        <p:strVal val="visible"/>
                                      </p:to>
                                    </p:set>
                                  </p:childTnLst>
                                </p:cTn>
                              </p:par>
                            </p:childTnLst>
                          </p:cTn>
                        </p:par>
                        <p:par>
                          <p:cTn id="16" fill="hold">
                            <p:stCondLst>
                              <p:cond delay="750"/>
                            </p:stCondLst>
                            <p:childTnLst>
                              <p:par>
                                <p:cTn id="17" presetID="1" presetClass="entr" presetSubtype="0" fill="hold" nodeType="afterEffect">
                                  <p:stCondLst>
                                    <p:cond delay="250"/>
                                  </p:stCondLst>
                                  <p:childTnLst>
                                    <p:set>
                                      <p:cBhvr>
                                        <p:cTn id="18" dur="1" fill="hold">
                                          <p:stCondLst>
                                            <p:cond delay="0"/>
                                          </p:stCondLst>
                                        </p:cTn>
                                        <p:tgtEl>
                                          <p:spTgt spid="308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088"/>
                                        </p:tgtEl>
                                        <p:attrNameLst>
                                          <p:attrName>style.visibility</p:attrName>
                                        </p:attrNameLst>
                                      </p:cBhvr>
                                      <p:to>
                                        <p:strVal val="visible"/>
                                      </p:to>
                                    </p:set>
                                    <p:animEffect transition="in" filter="fade">
                                      <p:cBhvr>
                                        <p:cTn id="23" dur="500"/>
                                        <p:tgtEl>
                                          <p:spTgt spid="3088"/>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fade">
                                      <p:cBhvr>
                                        <p:cTn id="32" dur="500"/>
                                        <p:tgtEl>
                                          <p:spTgt spid="3">
                                            <p:txEl>
                                              <p:pRg st="0" end="0"/>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
                                            <p:txEl>
                                              <p:pRg st="2" end="2"/>
                                            </p:txEl>
                                          </p:spTgt>
                                        </p:tgtEl>
                                        <p:attrNameLst>
                                          <p:attrName>style.visibility</p:attrName>
                                        </p:attrNameLst>
                                      </p:cBhvr>
                                      <p:to>
                                        <p:strVal val="visible"/>
                                      </p:to>
                                    </p:set>
                                    <p:animEffect transition="in" filter="fade">
                                      <p:cBhvr>
                                        <p:cTn id="36" dur="500"/>
                                        <p:tgtEl>
                                          <p:spTgt spid="3">
                                            <p:txEl>
                                              <p:pRg st="2" end="2"/>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500"/>
                                        <p:tgtEl>
                                          <p:spTgt spid="3">
                                            <p:txEl>
                                              <p:pRg st="4" end="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wipe(up)">
                                      <p:cBhvr>
                                        <p:cTn id="45" dur="500"/>
                                        <p:tgtEl>
                                          <p:spTgt spid="7"/>
                                        </p:tgtEl>
                                      </p:cBhvr>
                                    </p:animEffect>
                                  </p:childTnLst>
                                </p:cTn>
                              </p:par>
                            </p:childTnLst>
                          </p:cTn>
                        </p:par>
                        <p:par>
                          <p:cTn id="46" fill="hold">
                            <p:stCondLst>
                              <p:cond delay="500"/>
                            </p:stCondLst>
                            <p:childTnLst>
                              <p:par>
                                <p:cTn id="47" presetID="22" presetClass="entr" presetSubtype="1" fill="hold" grpId="0" nodeType="after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wipe(up)">
                                      <p:cBhvr>
                                        <p:cTn id="4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dirty="0">
                <a:solidFill>
                  <a:schemeClr val="tx1">
                    <a:lumMod val="50000"/>
                  </a:schemeClr>
                </a:solidFill>
              </a:rPr>
              <a:t>The </a:t>
            </a:r>
            <a:r>
              <a:rPr lang="en-US" sz="3600" dirty="0">
                <a:solidFill>
                  <a:schemeClr val="accent6"/>
                </a:solidFill>
              </a:rPr>
              <a:t>Magic</a:t>
            </a:r>
            <a:r>
              <a:rPr lang="en-US" sz="3600" dirty="0">
                <a:solidFill>
                  <a:schemeClr val="tx1">
                    <a:lumMod val="50000"/>
                  </a:schemeClr>
                </a:solidFill>
              </a:rPr>
              <a:t> of Cyberspace</a:t>
            </a:r>
          </a:p>
        </p:txBody>
      </p:sp>
      <p:sp>
        <p:nvSpPr>
          <p:cNvPr id="7" name="Title 1">
            <a:extLst>
              <a:ext uri="{FF2B5EF4-FFF2-40B4-BE49-F238E27FC236}">
                <a16:creationId xmlns:a16="http://schemas.microsoft.com/office/drawing/2014/main" id="{87060CCD-FCE7-575F-DB14-45BB87E31E6F}"/>
              </a:ext>
            </a:extLst>
          </p:cNvPr>
          <p:cNvSpPr txBox="1">
            <a:spLocks/>
          </p:cNvSpPr>
          <p:nvPr/>
        </p:nvSpPr>
        <p:spPr>
          <a:xfrm>
            <a:off x="4386651" y="2276474"/>
            <a:ext cx="3418698" cy="13255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dirty="0">
                <a:solidFill>
                  <a:schemeClr val="accent2"/>
                </a:solidFill>
                <a:latin typeface="Killer Tech" panose="03000600000000000000" pitchFamily="66" charset="0"/>
              </a:rPr>
              <a:t>HTTP</a:t>
            </a:r>
          </a:p>
        </p:txBody>
      </p:sp>
    </p:spTree>
    <p:extLst>
      <p:ext uri="{BB962C8B-B14F-4D97-AF65-F5344CB8AC3E}">
        <p14:creationId xmlns:p14="http://schemas.microsoft.com/office/powerpoint/2010/main" val="14825964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1746E-DC74-15E5-3FDB-73CE940E0831}"/>
              </a:ext>
            </a:extLst>
          </p:cNvPr>
          <p:cNvSpPr>
            <a:spLocks noGrp="1"/>
          </p:cNvSpPr>
          <p:nvPr>
            <p:ph type="title"/>
          </p:nvPr>
        </p:nvSpPr>
        <p:spPr/>
        <p:txBody>
          <a:bodyPr>
            <a:normAutofit/>
          </a:bodyPr>
          <a:lstStyle/>
          <a:p>
            <a:r>
              <a:rPr lang="en-US" sz="6000" dirty="0"/>
              <a:t>What is                ?</a:t>
            </a:r>
          </a:p>
        </p:txBody>
      </p:sp>
      <p:sp>
        <p:nvSpPr>
          <p:cNvPr id="3" name="Content Placeholder 2">
            <a:extLst>
              <a:ext uri="{FF2B5EF4-FFF2-40B4-BE49-F238E27FC236}">
                <a16:creationId xmlns:a16="http://schemas.microsoft.com/office/drawing/2014/main" id="{A4B39AAA-A2D2-D40E-16AC-1E8654896033}"/>
              </a:ext>
            </a:extLst>
          </p:cNvPr>
          <p:cNvSpPr>
            <a:spLocks noGrp="1"/>
          </p:cNvSpPr>
          <p:nvPr>
            <p:ph idx="1"/>
          </p:nvPr>
        </p:nvSpPr>
        <p:spPr>
          <a:xfrm>
            <a:off x="838200" y="3015050"/>
            <a:ext cx="10564258" cy="852616"/>
          </a:xfrm>
        </p:spPr>
        <p:txBody>
          <a:bodyPr>
            <a:normAutofit/>
          </a:bodyPr>
          <a:lstStyle/>
          <a:p>
            <a:pPr marL="0" indent="0" algn="ctr">
              <a:buNone/>
            </a:pPr>
            <a:r>
              <a:rPr lang="en-US" sz="5400" b="1" dirty="0" err="1">
                <a:solidFill>
                  <a:schemeClr val="accent3"/>
                </a:solidFill>
              </a:rPr>
              <a:t>H</a:t>
            </a:r>
            <a:r>
              <a:rPr lang="en-US" sz="4800" dirty="0" err="1"/>
              <a:t>yper</a:t>
            </a:r>
            <a:r>
              <a:rPr lang="en-US" sz="5400" b="1" dirty="0" err="1">
                <a:solidFill>
                  <a:schemeClr val="accent3"/>
                </a:solidFill>
              </a:rPr>
              <a:t>T</a:t>
            </a:r>
            <a:r>
              <a:rPr lang="en-US" sz="4800" dirty="0" err="1"/>
              <a:t>ext</a:t>
            </a:r>
            <a:r>
              <a:rPr lang="en-US" sz="4800" dirty="0"/>
              <a:t> </a:t>
            </a:r>
            <a:r>
              <a:rPr lang="en-US" sz="5400" b="1" dirty="0">
                <a:solidFill>
                  <a:schemeClr val="accent3"/>
                </a:solidFill>
              </a:rPr>
              <a:t>T</a:t>
            </a:r>
            <a:r>
              <a:rPr lang="en-US" sz="4800" dirty="0"/>
              <a:t>ransfer </a:t>
            </a:r>
            <a:r>
              <a:rPr lang="en-US" sz="5400" b="1" dirty="0">
                <a:solidFill>
                  <a:schemeClr val="accent3"/>
                </a:solidFill>
              </a:rPr>
              <a:t>P</a:t>
            </a:r>
            <a:r>
              <a:rPr lang="en-US" sz="4800" dirty="0"/>
              <a:t>rotocol</a:t>
            </a:r>
          </a:p>
        </p:txBody>
      </p:sp>
      <p:pic>
        <p:nvPicPr>
          <p:cNvPr id="7" name="Picture 6">
            <a:extLst>
              <a:ext uri="{FF2B5EF4-FFF2-40B4-BE49-F238E27FC236}">
                <a16:creationId xmlns:a16="http://schemas.microsoft.com/office/drawing/2014/main" id="{1CAADA9D-6399-6D08-D5A3-23E52C2DE197}"/>
              </a:ext>
            </a:extLst>
          </p:cNvPr>
          <p:cNvPicPr>
            <a:picLocks noChangeAspect="1"/>
          </p:cNvPicPr>
          <p:nvPr/>
        </p:nvPicPr>
        <p:blipFill rotWithShape="1">
          <a:blip r:embed="rId3">
            <a:duotone>
              <a:prstClr val="black"/>
              <a:schemeClr val="accent2">
                <a:tint val="45000"/>
                <a:satMod val="400000"/>
              </a:schemeClr>
            </a:duotone>
          </a:blip>
          <a:srcRect b="20152"/>
          <a:stretch/>
        </p:blipFill>
        <p:spPr>
          <a:xfrm>
            <a:off x="838200" y="1547193"/>
            <a:ext cx="10564259" cy="1325563"/>
          </a:xfrm>
          <a:prstGeom prst="rect">
            <a:avLst/>
          </a:prstGeom>
          <a:ln w="38100">
            <a:solidFill>
              <a:schemeClr val="bg2">
                <a:lumMod val="75000"/>
              </a:schemeClr>
            </a:solidFill>
          </a:ln>
        </p:spPr>
      </p:pic>
      <p:sp>
        <p:nvSpPr>
          <p:cNvPr id="8" name="Rectangle 7">
            <a:extLst>
              <a:ext uri="{FF2B5EF4-FFF2-40B4-BE49-F238E27FC236}">
                <a16:creationId xmlns:a16="http://schemas.microsoft.com/office/drawing/2014/main" id="{04B2DFFF-DDBE-DE72-9DB6-D730CC73B0B3}"/>
              </a:ext>
            </a:extLst>
          </p:cNvPr>
          <p:cNvSpPr/>
          <p:nvPr/>
        </p:nvSpPr>
        <p:spPr>
          <a:xfrm>
            <a:off x="3126259" y="2236573"/>
            <a:ext cx="617838" cy="345989"/>
          </a:xfrm>
          <a:prstGeom prst="rect">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E37B273-3964-2FD8-6CE5-4087755A63FC}"/>
              </a:ext>
            </a:extLst>
          </p:cNvPr>
          <p:cNvSpPr txBox="1"/>
          <p:nvPr/>
        </p:nvSpPr>
        <p:spPr>
          <a:xfrm>
            <a:off x="838200" y="4010931"/>
            <a:ext cx="6328719" cy="2308324"/>
          </a:xfrm>
          <a:prstGeom prst="rect">
            <a:avLst/>
          </a:prstGeom>
          <a:noFill/>
        </p:spPr>
        <p:txBody>
          <a:bodyPr wrap="square" rtlCol="0">
            <a:spAutoFit/>
          </a:bodyPr>
          <a:lstStyle/>
          <a:p>
            <a:r>
              <a:rPr lang="en-US" dirty="0"/>
              <a:t>The channel through which World Wide Web applications communicate</a:t>
            </a:r>
          </a:p>
          <a:p>
            <a:endParaRPr lang="en-US" dirty="0"/>
          </a:p>
          <a:p>
            <a:r>
              <a:rPr lang="en-US" dirty="0"/>
              <a:t>A set of rules that allow software programs to send and receive data through the internet</a:t>
            </a:r>
          </a:p>
          <a:p>
            <a:endParaRPr lang="en-US" dirty="0"/>
          </a:p>
          <a:p>
            <a:r>
              <a:rPr lang="en-US" dirty="0"/>
              <a:t>The thing you put at the beginning of URLs to say “look online for this”</a:t>
            </a:r>
          </a:p>
        </p:txBody>
      </p:sp>
      <p:pic>
        <p:nvPicPr>
          <p:cNvPr id="4098" name="Picture 2" descr="Pin by Kevin Hughes on Cyberspace | Fun, Travel, Grounds">
            <a:extLst>
              <a:ext uri="{FF2B5EF4-FFF2-40B4-BE49-F238E27FC236}">
                <a16:creationId xmlns:a16="http://schemas.microsoft.com/office/drawing/2014/main" id="{B23AB383-F195-1AFE-0AFE-149ACC1CF785}"/>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530927" y="4003989"/>
            <a:ext cx="3871532" cy="2315265"/>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45214992-E8FD-F29C-C497-E32A9FEF21C8}"/>
              </a:ext>
            </a:extLst>
          </p:cNvPr>
          <p:cNvSpPr txBox="1">
            <a:spLocks/>
          </p:cNvSpPr>
          <p:nvPr/>
        </p:nvSpPr>
        <p:spPr>
          <a:xfrm>
            <a:off x="3650701" y="149997"/>
            <a:ext cx="3418698" cy="13255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dirty="0">
                <a:solidFill>
                  <a:schemeClr val="accent3"/>
                </a:solidFill>
                <a:latin typeface="Killer Tech" panose="03000600000000000000" pitchFamily="66" charset="0"/>
              </a:rPr>
              <a:t>HTTP</a:t>
            </a:r>
          </a:p>
        </p:txBody>
      </p:sp>
      <p:pic>
        <p:nvPicPr>
          <p:cNvPr id="4100" name="Picture 4" descr="Jaws: interesting facts about Maui's big wave surfing break">
            <a:extLst>
              <a:ext uri="{FF2B5EF4-FFF2-40B4-BE49-F238E27FC236}">
                <a16:creationId xmlns:a16="http://schemas.microsoft.com/office/drawing/2014/main" id="{4B14A15D-9B3B-7821-2AD6-F33409C6F057}"/>
              </a:ext>
            </a:extLst>
          </p:cNvPr>
          <p:cNvPicPr>
            <a:picLocks noChangeAspect="1" noChangeArrowheads="1"/>
          </p:cNvPicPr>
          <p:nvPr/>
        </p:nvPicPr>
        <p:blipFill>
          <a:blip r:embed="rId5">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7654495" y="257605"/>
            <a:ext cx="4136167" cy="2757445"/>
          </a:xfrm>
          <a:prstGeom prst="rect">
            <a:avLst/>
          </a:prstGeom>
          <a:noFill/>
          <a:ln w="38100">
            <a:solidFill>
              <a:schemeClr val="bg1"/>
            </a:solidFill>
          </a:ln>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7CAF37D-9BAD-69F6-EC08-351FF35429EE}"/>
              </a:ext>
            </a:extLst>
          </p:cNvPr>
          <p:cNvSpPr/>
          <p:nvPr/>
        </p:nvSpPr>
        <p:spPr>
          <a:xfrm>
            <a:off x="6788412" y="181771"/>
            <a:ext cx="610633" cy="5213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i="1" dirty="0">
                <a:solidFill>
                  <a:schemeClr val="accent3"/>
                </a:solidFill>
                <a:latin typeface="+mj-lt"/>
              </a:rPr>
              <a:t>S</a:t>
            </a:r>
            <a:endParaRPr lang="en-US" sz="2800" b="1" i="1" dirty="0">
              <a:solidFill>
                <a:schemeClr val="accent3"/>
              </a:solidFill>
              <a:latin typeface="+mj-lt"/>
            </a:endParaRPr>
          </a:p>
        </p:txBody>
      </p:sp>
    </p:spTree>
    <p:extLst>
      <p:ext uri="{BB962C8B-B14F-4D97-AF65-F5344CB8AC3E}">
        <p14:creationId xmlns:p14="http://schemas.microsoft.com/office/powerpoint/2010/main" val="330074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5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098"/>
                                        </p:tgtEl>
                                        <p:attrNameLst>
                                          <p:attrName>style.visibility</p:attrName>
                                        </p:attrNameLst>
                                      </p:cBhvr>
                                      <p:to>
                                        <p:strVal val="visible"/>
                                      </p:to>
                                    </p:set>
                                    <p:animEffect transition="in" filter="fade">
                                      <p:cBhvr>
                                        <p:cTn id="21" dur="500"/>
                                        <p:tgtEl>
                                          <p:spTgt spid="4098"/>
                                        </p:tgtEl>
                                      </p:cBhvr>
                                    </p:animEffect>
                                  </p:childTnLst>
                                </p:cTn>
                              </p:par>
                            </p:childTnLst>
                          </p:cTn>
                        </p:par>
                        <p:par>
                          <p:cTn id="22" fill="hold">
                            <p:stCondLst>
                              <p:cond delay="500"/>
                            </p:stCondLst>
                            <p:childTnLst>
                              <p:par>
                                <p:cTn id="23" presetID="1" presetClass="entr" presetSubtype="0" fill="hold" nodeType="afterEffect">
                                  <p:stCondLst>
                                    <p:cond delay="500"/>
                                  </p:stCondLst>
                                  <p:iterate type="lt">
                                    <p:tmAbs val="50"/>
                                  </p:iterate>
                                  <p:childTnLst>
                                    <p:set>
                                      <p:cBhvr>
                                        <p:cTn id="24" dur="1" fill="hold">
                                          <p:stCondLst>
                                            <p:cond delay="0"/>
                                          </p:stCondLst>
                                        </p:cTn>
                                        <p:tgtEl>
                                          <p:spTgt spid="9">
                                            <p:txEl>
                                              <p:pRg st="0" end="0"/>
                                            </p:txEl>
                                          </p:spTgt>
                                        </p:tgtEl>
                                        <p:attrNameLst>
                                          <p:attrName>style.visibility</p:attrName>
                                        </p:attrNameLst>
                                      </p:cBhvr>
                                      <p:to>
                                        <p:strVal val="visible"/>
                                      </p:to>
                                    </p:set>
                                  </p:childTnLst>
                                </p:cTn>
                              </p:par>
                            </p:childTnLst>
                          </p:cTn>
                        </p:par>
                        <p:par>
                          <p:cTn id="25" fill="hold">
                            <p:stCondLst>
                              <p:cond delay="3801"/>
                            </p:stCondLst>
                            <p:childTnLst>
                              <p:par>
                                <p:cTn id="26" presetID="1" presetClass="entr" presetSubtype="0" fill="hold" nodeType="afterEffect">
                                  <p:stCondLst>
                                    <p:cond delay="500"/>
                                  </p:stCondLst>
                                  <p:iterate type="lt">
                                    <p:tmAbs val="50"/>
                                  </p:iterate>
                                  <p:childTnLst>
                                    <p:set>
                                      <p:cBhvr>
                                        <p:cTn id="27" dur="1" fill="hold">
                                          <p:stCondLst>
                                            <p:cond delay="0"/>
                                          </p:stCondLst>
                                        </p:cTn>
                                        <p:tgtEl>
                                          <p:spTgt spid="9">
                                            <p:txEl>
                                              <p:pRg st="2" end="2"/>
                                            </p:txEl>
                                          </p:spTgt>
                                        </p:tgtEl>
                                        <p:attrNameLst>
                                          <p:attrName>style.visibility</p:attrName>
                                        </p:attrNameLst>
                                      </p:cBhvr>
                                      <p:to>
                                        <p:strVal val="visible"/>
                                      </p:to>
                                    </p:set>
                                  </p:childTnLst>
                                </p:cTn>
                              </p:par>
                            </p:childTnLst>
                          </p:cTn>
                        </p:par>
                        <p:par>
                          <p:cTn id="28" fill="hold">
                            <p:stCondLst>
                              <p:cond delay="7952"/>
                            </p:stCondLst>
                            <p:childTnLst>
                              <p:par>
                                <p:cTn id="29" presetID="1" presetClass="entr" presetSubtype="0" fill="hold" nodeType="afterEffect">
                                  <p:stCondLst>
                                    <p:cond delay="500"/>
                                  </p:stCondLst>
                                  <p:iterate type="lt">
                                    <p:tmAbs val="50"/>
                                  </p:iterate>
                                  <p:childTnLst>
                                    <p:set>
                                      <p:cBhvr>
                                        <p:cTn id="3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100"/>
                                        </p:tgtEl>
                                        <p:attrNameLst>
                                          <p:attrName>style.visibility</p:attrName>
                                        </p:attrNameLst>
                                      </p:cBhvr>
                                      <p:to>
                                        <p:strVal val="visible"/>
                                      </p:to>
                                    </p:set>
                                    <p:animEffect transition="in" filter="fade">
                                      <p:cBhvr>
                                        <p:cTn id="35" dur="500"/>
                                        <p:tgtEl>
                                          <p:spTgt spid="410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7F945-9C96-CEC8-713A-42BEC808D604}"/>
              </a:ext>
            </a:extLst>
          </p:cNvPr>
          <p:cNvSpPr>
            <a:spLocks noGrp="1"/>
          </p:cNvSpPr>
          <p:nvPr>
            <p:ph type="title"/>
          </p:nvPr>
        </p:nvSpPr>
        <p:spPr/>
        <p:txBody>
          <a:bodyPr>
            <a:normAutofit/>
          </a:bodyPr>
          <a:lstStyle/>
          <a:p>
            <a:pPr algn="ctr"/>
            <a:r>
              <a:rPr lang="en-US" sz="7200" dirty="0"/>
              <a:t>Two Sides of HTTP</a:t>
            </a:r>
          </a:p>
        </p:txBody>
      </p:sp>
      <p:sp>
        <p:nvSpPr>
          <p:cNvPr id="3" name="Text Placeholder 2">
            <a:extLst>
              <a:ext uri="{FF2B5EF4-FFF2-40B4-BE49-F238E27FC236}">
                <a16:creationId xmlns:a16="http://schemas.microsoft.com/office/drawing/2014/main" id="{CE6238EF-1B56-A962-9196-9347F5DE1226}"/>
              </a:ext>
            </a:extLst>
          </p:cNvPr>
          <p:cNvSpPr>
            <a:spLocks noGrp="1"/>
          </p:cNvSpPr>
          <p:nvPr>
            <p:ph type="body" idx="1"/>
          </p:nvPr>
        </p:nvSpPr>
        <p:spPr/>
        <p:txBody>
          <a:bodyPr>
            <a:normAutofit/>
          </a:bodyPr>
          <a:lstStyle/>
          <a:p>
            <a:r>
              <a:rPr lang="en-US" sz="4800" dirty="0"/>
              <a:t>Requests</a:t>
            </a:r>
          </a:p>
        </p:txBody>
      </p:sp>
      <p:sp>
        <p:nvSpPr>
          <p:cNvPr id="4" name="Content Placeholder 3">
            <a:extLst>
              <a:ext uri="{FF2B5EF4-FFF2-40B4-BE49-F238E27FC236}">
                <a16:creationId xmlns:a16="http://schemas.microsoft.com/office/drawing/2014/main" id="{D08C1BDD-26D9-8617-5D44-C24AAEEFACE8}"/>
              </a:ext>
            </a:extLst>
          </p:cNvPr>
          <p:cNvSpPr>
            <a:spLocks noGrp="1"/>
          </p:cNvSpPr>
          <p:nvPr>
            <p:ph sz="half" idx="2"/>
          </p:nvPr>
        </p:nvSpPr>
        <p:spPr/>
        <p:txBody>
          <a:bodyPr>
            <a:normAutofit/>
          </a:bodyPr>
          <a:lstStyle/>
          <a:p>
            <a:pPr marL="0" indent="0">
              <a:buNone/>
            </a:pPr>
            <a:r>
              <a:rPr lang="en-US" i="1" dirty="0"/>
              <a:t>Asking for something</a:t>
            </a:r>
          </a:p>
          <a:p>
            <a:pPr marL="0" indent="0">
              <a:buNone/>
            </a:pPr>
            <a:endParaRPr lang="en-US" dirty="0"/>
          </a:p>
          <a:p>
            <a:pPr marL="0" indent="0">
              <a:buNone/>
            </a:pPr>
            <a:r>
              <a:rPr lang="en-US" sz="3200" b="1" u="sng" dirty="0"/>
              <a:t>From</a:t>
            </a:r>
          </a:p>
          <a:p>
            <a:pPr marL="0" indent="0">
              <a:buNone/>
            </a:pPr>
            <a:r>
              <a:rPr lang="en-US" dirty="0"/>
              <a:t>Client</a:t>
            </a:r>
            <a:r>
              <a:rPr lang="en-US" sz="2000" dirty="0"/>
              <a:t> (e.g., JavaScript)</a:t>
            </a:r>
          </a:p>
          <a:p>
            <a:pPr marL="0" indent="0">
              <a:buNone/>
            </a:pPr>
            <a:endParaRPr lang="en-US" sz="2000" dirty="0"/>
          </a:p>
          <a:p>
            <a:pPr marL="0" indent="0">
              <a:buNone/>
            </a:pPr>
            <a:r>
              <a:rPr lang="en-US" sz="3200" b="1" u="sng" dirty="0"/>
              <a:t>To</a:t>
            </a:r>
          </a:p>
          <a:p>
            <a:pPr marL="0" indent="0">
              <a:buNone/>
            </a:pPr>
            <a:r>
              <a:rPr lang="en-US" dirty="0"/>
              <a:t>Server</a:t>
            </a:r>
            <a:r>
              <a:rPr lang="en-US" sz="2000" dirty="0"/>
              <a:t> (e.g., </a:t>
            </a:r>
            <a:r>
              <a:rPr lang="en-US" sz="2000" dirty="0" err="1"/>
              <a:t>GrubHub</a:t>
            </a:r>
            <a:r>
              <a:rPr lang="en-US" sz="2000" dirty="0"/>
              <a:t>)</a:t>
            </a:r>
            <a:endParaRPr lang="en-US" dirty="0"/>
          </a:p>
        </p:txBody>
      </p:sp>
      <p:sp>
        <p:nvSpPr>
          <p:cNvPr id="5" name="Text Placeholder 4">
            <a:extLst>
              <a:ext uri="{FF2B5EF4-FFF2-40B4-BE49-F238E27FC236}">
                <a16:creationId xmlns:a16="http://schemas.microsoft.com/office/drawing/2014/main" id="{A49C8EA2-12D4-23D2-CF1F-5C51540F8C1C}"/>
              </a:ext>
            </a:extLst>
          </p:cNvPr>
          <p:cNvSpPr>
            <a:spLocks noGrp="1"/>
          </p:cNvSpPr>
          <p:nvPr>
            <p:ph type="body" sz="quarter" idx="3"/>
          </p:nvPr>
        </p:nvSpPr>
        <p:spPr/>
        <p:txBody>
          <a:bodyPr/>
          <a:lstStyle/>
          <a:p>
            <a:pPr algn="r"/>
            <a:r>
              <a:rPr lang="en-US" sz="4800" dirty="0"/>
              <a:t>Responses</a:t>
            </a:r>
            <a:endParaRPr lang="en-US" dirty="0"/>
          </a:p>
        </p:txBody>
      </p:sp>
      <p:sp>
        <p:nvSpPr>
          <p:cNvPr id="6" name="Content Placeholder 5">
            <a:extLst>
              <a:ext uri="{FF2B5EF4-FFF2-40B4-BE49-F238E27FC236}">
                <a16:creationId xmlns:a16="http://schemas.microsoft.com/office/drawing/2014/main" id="{621256DF-ABB5-1F45-9ED8-89138F727212}"/>
              </a:ext>
            </a:extLst>
          </p:cNvPr>
          <p:cNvSpPr>
            <a:spLocks noGrp="1"/>
          </p:cNvSpPr>
          <p:nvPr>
            <p:ph sz="quarter" idx="4"/>
          </p:nvPr>
        </p:nvSpPr>
        <p:spPr/>
        <p:txBody>
          <a:bodyPr>
            <a:normAutofit/>
          </a:bodyPr>
          <a:lstStyle/>
          <a:p>
            <a:pPr marL="0" indent="0" algn="r">
              <a:buNone/>
            </a:pPr>
            <a:r>
              <a:rPr lang="en-US" i="1" dirty="0"/>
              <a:t>Returning something</a:t>
            </a:r>
          </a:p>
          <a:p>
            <a:pPr marL="0" indent="0" algn="r">
              <a:buNone/>
            </a:pPr>
            <a:endParaRPr lang="en-US" dirty="0"/>
          </a:p>
          <a:p>
            <a:pPr marL="0" indent="0" algn="r">
              <a:buNone/>
            </a:pPr>
            <a:r>
              <a:rPr lang="en-US" sz="3200" b="1" u="sng" dirty="0"/>
              <a:t>From</a:t>
            </a:r>
            <a:endParaRPr lang="en-US" sz="3900" b="1" u="sng" dirty="0"/>
          </a:p>
          <a:p>
            <a:pPr marL="0" indent="0" algn="r">
              <a:buNone/>
            </a:pPr>
            <a:r>
              <a:rPr lang="en-US" dirty="0"/>
              <a:t>Server</a:t>
            </a:r>
            <a:r>
              <a:rPr lang="en-US" sz="2000" dirty="0"/>
              <a:t> (e.g., </a:t>
            </a:r>
            <a:r>
              <a:rPr lang="en-US" sz="2000" dirty="0" err="1"/>
              <a:t>GrubHub</a:t>
            </a:r>
            <a:r>
              <a:rPr lang="en-US" sz="2000" dirty="0"/>
              <a:t>)</a:t>
            </a:r>
            <a:endParaRPr lang="en-US" sz="2600" dirty="0"/>
          </a:p>
          <a:p>
            <a:pPr marL="0" indent="0" algn="r">
              <a:buNone/>
            </a:pPr>
            <a:endParaRPr lang="en-US" sz="2600" dirty="0"/>
          </a:p>
          <a:p>
            <a:pPr marL="0" indent="0" algn="r">
              <a:buNone/>
            </a:pPr>
            <a:r>
              <a:rPr lang="en-US" sz="3200" b="1" u="sng" dirty="0"/>
              <a:t>To</a:t>
            </a:r>
            <a:endParaRPr lang="en-US" sz="3900" b="1" u="sng" dirty="0"/>
          </a:p>
          <a:p>
            <a:pPr marL="0" indent="0" algn="r">
              <a:buNone/>
            </a:pPr>
            <a:r>
              <a:rPr lang="en-US" dirty="0"/>
              <a:t>Client</a:t>
            </a:r>
            <a:r>
              <a:rPr kumimoji="0" lang="en-US" sz="2000" b="0" i="0" u="none" strike="noStrike" kern="1200" cap="none" spc="0" normalizeH="0" baseline="0" noProof="0" dirty="0">
                <a:ln>
                  <a:noFill/>
                </a:ln>
                <a:solidFill>
                  <a:srgbClr val="9ECCC9"/>
                </a:solidFill>
                <a:effectLst/>
                <a:uLnTx/>
                <a:uFillTx/>
                <a:latin typeface="Nitti"/>
                <a:ea typeface="+mn-ea"/>
                <a:cs typeface="+mn-cs"/>
              </a:rPr>
              <a:t> (e.g., JavaScript)</a:t>
            </a:r>
            <a:endParaRPr lang="en-US" dirty="0"/>
          </a:p>
        </p:txBody>
      </p:sp>
      <p:cxnSp>
        <p:nvCxnSpPr>
          <p:cNvPr id="10" name="Straight Connector 9">
            <a:extLst>
              <a:ext uri="{FF2B5EF4-FFF2-40B4-BE49-F238E27FC236}">
                <a16:creationId xmlns:a16="http://schemas.microsoft.com/office/drawing/2014/main" id="{057923C1-8ADC-7014-EB61-2189FDCCFE0D}"/>
              </a:ext>
            </a:extLst>
          </p:cNvPr>
          <p:cNvCxnSpPr>
            <a:stCxn id="5" idx="1"/>
          </p:cNvCxnSpPr>
          <p:nvPr/>
        </p:nvCxnSpPr>
        <p:spPr>
          <a:xfrm>
            <a:off x="6172200" y="2093119"/>
            <a:ext cx="0" cy="399876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6597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fade">
                                      <p:cBhvr>
                                        <p:cTn id="16" dur="500"/>
                                        <p:tgtEl>
                                          <p:spTgt spid="4">
                                            <p:txEl>
                                              <p:pRg st="0" end="0"/>
                                            </p:txEl>
                                          </p:spTgt>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6">
                                            <p:txEl>
                                              <p:pRg st="0" end="0"/>
                                            </p:txEl>
                                          </p:spTgt>
                                        </p:tgtEl>
                                        <p:attrNameLst>
                                          <p:attrName>style.visibility</p:attrName>
                                        </p:attrNameLst>
                                      </p:cBhvr>
                                      <p:to>
                                        <p:strVal val="visible"/>
                                      </p:to>
                                    </p:set>
                                    <p:animEffect transition="in" filter="fade">
                                      <p:cBhvr>
                                        <p:cTn id="20" dur="500"/>
                                        <p:tgtEl>
                                          <p:spTgt spid="6">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animEffect transition="in" filter="fade">
                                      <p:cBhvr>
                                        <p:cTn id="25" dur="500"/>
                                        <p:tgtEl>
                                          <p:spTgt spid="4">
                                            <p:txEl>
                                              <p:pRg st="2" end="2"/>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500"/>
                                        <p:tgtEl>
                                          <p:spTgt spid="4">
                                            <p:txEl>
                                              <p:pRg st="3" end="3"/>
                                            </p:txEl>
                                          </p:spTgt>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animEffect transition="in" filter="fade">
                                      <p:cBhvr>
                                        <p:cTn id="35" dur="500"/>
                                        <p:tgtEl>
                                          <p:spTgt spid="4">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6">
                                            <p:txEl>
                                              <p:pRg st="2" end="2"/>
                                            </p:txEl>
                                          </p:spTgt>
                                        </p:tgtEl>
                                        <p:attrNameLst>
                                          <p:attrName>style.visibility</p:attrName>
                                        </p:attrNameLst>
                                      </p:cBhvr>
                                      <p:to>
                                        <p:strVal val="visible"/>
                                      </p:to>
                                    </p:set>
                                    <p:animEffect transition="in" filter="fade">
                                      <p:cBhvr>
                                        <p:cTn id="40" dur="500"/>
                                        <p:tgtEl>
                                          <p:spTgt spid="6">
                                            <p:txEl>
                                              <p:pRg st="2" end="2"/>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6">
                                            <p:txEl>
                                              <p:pRg st="3" end="3"/>
                                            </p:txEl>
                                          </p:spTgt>
                                        </p:tgtEl>
                                        <p:attrNameLst>
                                          <p:attrName>style.visibility</p:attrName>
                                        </p:attrNameLst>
                                      </p:cBhvr>
                                      <p:to>
                                        <p:strVal val="visible"/>
                                      </p:to>
                                    </p:set>
                                    <p:animEffect transition="in" filter="fade">
                                      <p:cBhvr>
                                        <p:cTn id="43" dur="500"/>
                                        <p:tgtEl>
                                          <p:spTgt spid="6">
                                            <p:txEl>
                                              <p:pRg st="3" end="3"/>
                                            </p:txEl>
                                          </p:spTgt>
                                        </p:tgtEl>
                                      </p:cBhvr>
                                    </p:animEffect>
                                  </p:childTnLst>
                                </p:cTn>
                              </p:par>
                            </p:childTnLst>
                          </p:cTn>
                        </p:par>
                        <p:par>
                          <p:cTn id="44" fill="hold">
                            <p:stCondLst>
                              <p:cond delay="500"/>
                            </p:stCondLst>
                            <p:childTnLst>
                              <p:par>
                                <p:cTn id="45" presetID="10" presetClass="entr" presetSubtype="0" fill="hold" nodeType="afterEffect">
                                  <p:stCondLst>
                                    <p:cond delay="0"/>
                                  </p:stCondLst>
                                  <p:childTnLst>
                                    <p:set>
                                      <p:cBhvr>
                                        <p:cTn id="46" dur="1" fill="hold">
                                          <p:stCondLst>
                                            <p:cond delay="0"/>
                                          </p:stCondLst>
                                        </p:cTn>
                                        <p:tgtEl>
                                          <p:spTgt spid="6">
                                            <p:txEl>
                                              <p:pRg st="5" end="5"/>
                                            </p:txEl>
                                          </p:spTgt>
                                        </p:tgtEl>
                                        <p:attrNameLst>
                                          <p:attrName>style.visibility</p:attrName>
                                        </p:attrNameLst>
                                      </p:cBhvr>
                                      <p:to>
                                        <p:strVal val="visible"/>
                                      </p:to>
                                    </p:set>
                                    <p:animEffect transition="in" filter="fade">
                                      <p:cBhvr>
                                        <p:cTn id="47" dur="500"/>
                                        <p:tgtEl>
                                          <p:spTgt spid="6">
                                            <p:txEl>
                                              <p:pRg st="5" end="5"/>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6">
                                            <p:txEl>
                                              <p:pRg st="6" end="6"/>
                                            </p:txEl>
                                          </p:spTgt>
                                        </p:tgtEl>
                                        <p:attrNameLst>
                                          <p:attrName>style.visibility</p:attrName>
                                        </p:attrNameLst>
                                      </p:cBhvr>
                                      <p:to>
                                        <p:strVal val="visible"/>
                                      </p:to>
                                    </p:set>
                                    <p:animEffect transition="in" filter="fade">
                                      <p:cBhvr>
                                        <p:cTn id="50"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0BD64-8003-E954-4E53-7806F0695C05}"/>
              </a:ext>
            </a:extLst>
          </p:cNvPr>
          <p:cNvSpPr>
            <a:spLocks noGrp="1"/>
          </p:cNvSpPr>
          <p:nvPr>
            <p:ph type="title"/>
          </p:nvPr>
        </p:nvSpPr>
        <p:spPr/>
        <p:txBody>
          <a:bodyPr>
            <a:normAutofit/>
          </a:bodyPr>
          <a:lstStyle/>
          <a:p>
            <a:r>
              <a:rPr lang="en-US" sz="6600" dirty="0"/>
              <a:t>Client-Server Architecture</a:t>
            </a:r>
          </a:p>
        </p:txBody>
      </p:sp>
      <p:pic>
        <p:nvPicPr>
          <p:cNvPr id="5122" name="Picture 2" descr="What Is an FTP Client? [+8 Clients for Managing Your Files]">
            <a:extLst>
              <a:ext uri="{FF2B5EF4-FFF2-40B4-BE49-F238E27FC236}">
                <a16:creationId xmlns:a16="http://schemas.microsoft.com/office/drawing/2014/main" id="{446BDB43-14E3-AC03-C17D-710D6AE5D2F8}"/>
              </a:ext>
            </a:extLst>
          </p:cNvPr>
          <p:cNvPicPr>
            <a:picLocks noChangeAspect="1" noChangeArrowheads="1"/>
          </p:cNvPicPr>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l="25635" r="25553"/>
          <a:stretch/>
        </p:blipFill>
        <p:spPr bwMode="auto">
          <a:xfrm>
            <a:off x="838195" y="2060020"/>
            <a:ext cx="2780270" cy="3790950"/>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pic>
        <p:nvPicPr>
          <p:cNvPr id="5124" name="Picture 4" descr="Server Definition">
            <a:extLst>
              <a:ext uri="{FF2B5EF4-FFF2-40B4-BE49-F238E27FC236}">
                <a16:creationId xmlns:a16="http://schemas.microsoft.com/office/drawing/2014/main" id="{D2B91FD9-04C8-7C80-D769-06C02249ECD5}"/>
              </a:ext>
            </a:extLst>
          </p:cNvPr>
          <p:cNvPicPr>
            <a:picLocks noChangeAspect="1" noChangeArrowheads="1"/>
          </p:cNvPicPr>
          <p:nvPr/>
        </p:nvPicPr>
        <p:blipFill rotWithShape="1">
          <a:blip r:embed="rId4">
            <a:duotone>
              <a:prstClr val="black"/>
              <a:schemeClr val="accent1">
                <a:tint val="45000"/>
                <a:satMod val="400000"/>
              </a:schemeClr>
            </a:duotone>
            <a:extLst>
              <a:ext uri="{28A0092B-C50C-407E-A947-70E740481C1C}">
                <a14:useLocalDpi xmlns:a14="http://schemas.microsoft.com/office/drawing/2010/main" val="0"/>
              </a:ext>
            </a:extLst>
          </a:blip>
          <a:srcRect l="20624" r="19438"/>
          <a:stretch/>
        </p:blipFill>
        <p:spPr bwMode="auto">
          <a:xfrm>
            <a:off x="7611575" y="2060020"/>
            <a:ext cx="4100259" cy="3847972"/>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3" name="Arrow: Right 2">
            <a:extLst>
              <a:ext uri="{FF2B5EF4-FFF2-40B4-BE49-F238E27FC236}">
                <a16:creationId xmlns:a16="http://schemas.microsoft.com/office/drawing/2014/main" id="{624371D4-BC9F-F027-A8A8-D177EEE21EA1}"/>
              </a:ext>
            </a:extLst>
          </p:cNvPr>
          <p:cNvSpPr/>
          <p:nvPr/>
        </p:nvSpPr>
        <p:spPr>
          <a:xfrm>
            <a:off x="3742034" y="1737938"/>
            <a:ext cx="3696731" cy="852028"/>
          </a:xfrm>
          <a:prstGeom prst="rightArrow">
            <a:avLst>
              <a:gd name="adj1" fmla="val 56093"/>
              <a:gd name="adj2" fmla="val 35517"/>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rPr>
              <a:t>I want X</a:t>
            </a:r>
          </a:p>
        </p:txBody>
      </p:sp>
      <p:sp>
        <p:nvSpPr>
          <p:cNvPr id="4" name="Arrow: Right 3">
            <a:extLst>
              <a:ext uri="{FF2B5EF4-FFF2-40B4-BE49-F238E27FC236}">
                <a16:creationId xmlns:a16="http://schemas.microsoft.com/office/drawing/2014/main" id="{709F3547-98BA-83B3-D5C8-1037C6C1D68C}"/>
              </a:ext>
            </a:extLst>
          </p:cNvPr>
          <p:cNvSpPr/>
          <p:nvPr/>
        </p:nvSpPr>
        <p:spPr>
          <a:xfrm flipH="1">
            <a:off x="3766651" y="5398169"/>
            <a:ext cx="3672114" cy="791558"/>
          </a:xfrm>
          <a:prstGeom prst="rightArrow">
            <a:avLst>
              <a:gd name="adj1" fmla="val 59715"/>
              <a:gd name="adj2" fmla="val 39656"/>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rPr>
              <a:t>Here is X</a:t>
            </a:r>
          </a:p>
        </p:txBody>
      </p:sp>
      <p:sp>
        <p:nvSpPr>
          <p:cNvPr id="5" name="TextBox 4">
            <a:extLst>
              <a:ext uri="{FF2B5EF4-FFF2-40B4-BE49-F238E27FC236}">
                <a16:creationId xmlns:a16="http://schemas.microsoft.com/office/drawing/2014/main" id="{D23B4627-3962-A199-71DD-80848ECD7750}"/>
              </a:ext>
            </a:extLst>
          </p:cNvPr>
          <p:cNvSpPr txBox="1"/>
          <p:nvPr/>
        </p:nvSpPr>
        <p:spPr>
          <a:xfrm>
            <a:off x="5800659" y="1589168"/>
            <a:ext cx="1149674" cy="369332"/>
          </a:xfrm>
          <a:prstGeom prst="rect">
            <a:avLst/>
          </a:prstGeom>
          <a:noFill/>
        </p:spPr>
        <p:txBody>
          <a:bodyPr wrap="none" rtlCol="0">
            <a:spAutoFit/>
          </a:bodyPr>
          <a:lstStyle/>
          <a:p>
            <a:r>
              <a:rPr lang="en-US" dirty="0"/>
              <a:t>REQUEST</a:t>
            </a:r>
          </a:p>
        </p:txBody>
      </p:sp>
      <p:sp>
        <p:nvSpPr>
          <p:cNvPr id="6" name="TextBox 5">
            <a:extLst>
              <a:ext uri="{FF2B5EF4-FFF2-40B4-BE49-F238E27FC236}">
                <a16:creationId xmlns:a16="http://schemas.microsoft.com/office/drawing/2014/main" id="{6E8ABEA6-0BEE-07BE-B442-A68C38034FDB}"/>
              </a:ext>
            </a:extLst>
          </p:cNvPr>
          <p:cNvSpPr txBox="1"/>
          <p:nvPr/>
        </p:nvSpPr>
        <p:spPr>
          <a:xfrm>
            <a:off x="4129779" y="5194409"/>
            <a:ext cx="1287532" cy="369332"/>
          </a:xfrm>
          <a:prstGeom prst="rect">
            <a:avLst/>
          </a:prstGeom>
          <a:noFill/>
        </p:spPr>
        <p:txBody>
          <a:bodyPr wrap="none" rtlCol="0">
            <a:spAutoFit/>
          </a:bodyPr>
          <a:lstStyle/>
          <a:p>
            <a:r>
              <a:rPr lang="en-US" dirty="0"/>
              <a:t>RESPONSE</a:t>
            </a:r>
          </a:p>
        </p:txBody>
      </p:sp>
      <p:sp>
        <p:nvSpPr>
          <p:cNvPr id="7" name="TextBox 6">
            <a:extLst>
              <a:ext uri="{FF2B5EF4-FFF2-40B4-BE49-F238E27FC236}">
                <a16:creationId xmlns:a16="http://schemas.microsoft.com/office/drawing/2014/main" id="{F8AE5340-BAB4-61DA-8529-E775010AD0AD}"/>
              </a:ext>
            </a:extLst>
          </p:cNvPr>
          <p:cNvSpPr txBox="1"/>
          <p:nvPr/>
        </p:nvSpPr>
        <p:spPr>
          <a:xfrm>
            <a:off x="838194" y="5209173"/>
            <a:ext cx="2780269" cy="584775"/>
          </a:xfrm>
          <a:prstGeom prst="rect">
            <a:avLst/>
          </a:prstGeom>
          <a:noFill/>
        </p:spPr>
        <p:txBody>
          <a:bodyPr wrap="square" rtlCol="0">
            <a:spAutoFit/>
          </a:bodyPr>
          <a:lstStyle/>
          <a:p>
            <a:pPr algn="ctr"/>
            <a:r>
              <a:rPr lang="en-US" sz="3200" b="1" dirty="0">
                <a:solidFill>
                  <a:schemeClr val="bg1"/>
                </a:solidFill>
              </a:rPr>
              <a:t>CLIENT</a:t>
            </a:r>
          </a:p>
        </p:txBody>
      </p:sp>
      <p:sp>
        <p:nvSpPr>
          <p:cNvPr id="8" name="TextBox 7">
            <a:extLst>
              <a:ext uri="{FF2B5EF4-FFF2-40B4-BE49-F238E27FC236}">
                <a16:creationId xmlns:a16="http://schemas.microsoft.com/office/drawing/2014/main" id="{D902B640-6511-1677-737A-C1B4DBCC4D0D}"/>
              </a:ext>
            </a:extLst>
          </p:cNvPr>
          <p:cNvSpPr txBox="1"/>
          <p:nvPr/>
        </p:nvSpPr>
        <p:spPr>
          <a:xfrm>
            <a:off x="7611574" y="5277460"/>
            <a:ext cx="4100258" cy="584775"/>
          </a:xfrm>
          <a:prstGeom prst="rect">
            <a:avLst/>
          </a:prstGeom>
          <a:noFill/>
        </p:spPr>
        <p:txBody>
          <a:bodyPr wrap="square" rtlCol="0">
            <a:spAutoFit/>
          </a:bodyPr>
          <a:lstStyle/>
          <a:p>
            <a:pPr algn="ctr"/>
            <a:r>
              <a:rPr lang="en-US" sz="3200" b="1" dirty="0">
                <a:solidFill>
                  <a:schemeClr val="tx2"/>
                </a:solidFill>
              </a:rPr>
              <a:t>SERVER</a:t>
            </a:r>
          </a:p>
        </p:txBody>
      </p:sp>
      <p:pic>
        <p:nvPicPr>
          <p:cNvPr id="14" name="Picture 13">
            <a:extLst>
              <a:ext uri="{FF2B5EF4-FFF2-40B4-BE49-F238E27FC236}">
                <a16:creationId xmlns:a16="http://schemas.microsoft.com/office/drawing/2014/main" id="{B325E89F-26D1-70CB-3DB9-D17EED9B1AAE}"/>
              </a:ext>
            </a:extLst>
          </p:cNvPr>
          <p:cNvPicPr>
            <a:picLocks noChangeAspect="1"/>
          </p:cNvPicPr>
          <p:nvPr/>
        </p:nvPicPr>
        <p:blipFill>
          <a:blip r:embed="rId5">
            <a:duotone>
              <a:prstClr val="black"/>
              <a:schemeClr val="accent1">
                <a:tint val="45000"/>
                <a:satMod val="400000"/>
              </a:schemeClr>
            </a:duotone>
          </a:blip>
          <a:stretch>
            <a:fillRect/>
          </a:stretch>
        </p:blipFill>
        <p:spPr>
          <a:xfrm>
            <a:off x="3464036" y="2597370"/>
            <a:ext cx="3248116" cy="1827200"/>
          </a:xfrm>
          <a:prstGeom prst="rect">
            <a:avLst/>
          </a:prstGeom>
          <a:ln w="38100">
            <a:solidFill>
              <a:schemeClr val="tx1"/>
            </a:solidFill>
          </a:ln>
        </p:spPr>
      </p:pic>
      <p:sp>
        <p:nvSpPr>
          <p:cNvPr id="15" name="Rectangle 14">
            <a:extLst>
              <a:ext uri="{FF2B5EF4-FFF2-40B4-BE49-F238E27FC236}">
                <a16:creationId xmlns:a16="http://schemas.microsoft.com/office/drawing/2014/main" id="{08530632-659A-C7AF-A8DE-164AD07A34B6}"/>
              </a:ext>
            </a:extLst>
          </p:cNvPr>
          <p:cNvSpPr/>
          <p:nvPr/>
        </p:nvSpPr>
        <p:spPr>
          <a:xfrm>
            <a:off x="5812727" y="5003957"/>
            <a:ext cx="2553825" cy="381518"/>
          </a:xfrm>
          <a:prstGeom prst="rect">
            <a:avLst/>
          </a:prstGeom>
          <a:ln w="381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api.grubhub.com</a:t>
            </a:r>
          </a:p>
        </p:txBody>
      </p:sp>
    </p:spTree>
    <p:extLst>
      <p:ext uri="{BB962C8B-B14F-4D97-AF65-F5344CB8AC3E}">
        <p14:creationId xmlns:p14="http://schemas.microsoft.com/office/powerpoint/2010/main" val="3073807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childTnLst>
                          </p:cTn>
                        </p:par>
                        <p:par>
                          <p:cTn id="16" fill="hold">
                            <p:stCondLst>
                              <p:cond delay="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right)">
                                      <p:cBhvr>
                                        <p:cTn id="24" dur="500"/>
                                        <p:tgtEl>
                                          <p:spTgt spid="4"/>
                                        </p:tgtEl>
                                      </p:cBhvr>
                                    </p:animEffect>
                                  </p:childTnLst>
                                </p:cTn>
                              </p:par>
                            </p:childTnLst>
                          </p:cTn>
                        </p:par>
                        <p:par>
                          <p:cTn id="25" fill="hold">
                            <p:stCondLst>
                              <p:cond delay="500"/>
                            </p:stCondLst>
                            <p:childTnLst>
                              <p:par>
                                <p:cTn id="26" presetID="22" presetClass="entr" presetSubtype="2"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right)">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P spid="1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C8F6D-14C8-F6DC-10DE-4B95FDF799E9}"/>
              </a:ext>
            </a:extLst>
          </p:cNvPr>
          <p:cNvSpPr>
            <a:spLocks noGrp="1"/>
          </p:cNvSpPr>
          <p:nvPr>
            <p:ph type="title"/>
          </p:nvPr>
        </p:nvSpPr>
        <p:spPr/>
        <p:txBody>
          <a:bodyPr>
            <a:normAutofit/>
          </a:bodyPr>
          <a:lstStyle/>
          <a:p>
            <a:r>
              <a:rPr lang="en-US" sz="8000" dirty="0"/>
              <a:t>HTTP Requests: </a:t>
            </a:r>
            <a:r>
              <a:rPr lang="en-US" sz="8000" dirty="0">
                <a:solidFill>
                  <a:schemeClr val="accent3"/>
                </a:solidFill>
              </a:rPr>
              <a:t>GET</a:t>
            </a:r>
          </a:p>
        </p:txBody>
      </p:sp>
      <p:sp>
        <p:nvSpPr>
          <p:cNvPr id="3" name="Content Placeholder 2">
            <a:extLst>
              <a:ext uri="{FF2B5EF4-FFF2-40B4-BE49-F238E27FC236}">
                <a16:creationId xmlns:a16="http://schemas.microsoft.com/office/drawing/2014/main" id="{95633D95-7B37-7819-5C0D-42FD046CAF25}"/>
              </a:ext>
            </a:extLst>
          </p:cNvPr>
          <p:cNvSpPr>
            <a:spLocks noGrp="1"/>
          </p:cNvSpPr>
          <p:nvPr>
            <p:ph idx="1"/>
          </p:nvPr>
        </p:nvSpPr>
        <p:spPr/>
        <p:txBody>
          <a:bodyPr>
            <a:normAutofit/>
          </a:bodyPr>
          <a:lstStyle/>
          <a:p>
            <a:pPr marL="0" indent="0">
              <a:buNone/>
            </a:pPr>
            <a:r>
              <a:rPr lang="en-US" i="1" dirty="0"/>
              <a:t>Every time you type a URL into your browser and send it, that’s a </a:t>
            </a:r>
            <a:r>
              <a:rPr lang="en-US" b="1" i="1" dirty="0"/>
              <a:t>GET</a:t>
            </a:r>
            <a:r>
              <a:rPr lang="en-US" i="1" dirty="0"/>
              <a:t> request!</a:t>
            </a:r>
          </a:p>
          <a:p>
            <a:pPr marL="0" indent="0">
              <a:buNone/>
            </a:pPr>
            <a:endParaRPr lang="en-US" sz="1600" i="1" dirty="0"/>
          </a:p>
          <a:p>
            <a:pPr marL="0" indent="0">
              <a:buNone/>
            </a:pPr>
            <a:r>
              <a:rPr lang="en-US" sz="3200" dirty="0"/>
              <a:t>GET is an </a:t>
            </a:r>
            <a:r>
              <a:rPr lang="en-US" sz="3200" b="1" dirty="0"/>
              <a:t>HTTP request method</a:t>
            </a:r>
            <a:r>
              <a:rPr lang="en-US" sz="3200" dirty="0"/>
              <a:t>.</a:t>
            </a:r>
            <a:endParaRPr lang="en-US" sz="3200" b="1" dirty="0"/>
          </a:p>
          <a:p>
            <a:pPr marL="0" indent="0">
              <a:buNone/>
            </a:pPr>
            <a:endParaRPr lang="en-US" sz="1800" b="1" dirty="0"/>
          </a:p>
          <a:p>
            <a:pPr marL="0" indent="0">
              <a:buNone/>
            </a:pPr>
            <a:r>
              <a:rPr lang="en-US" sz="3200" dirty="0"/>
              <a:t>Other methods can </a:t>
            </a:r>
            <a:r>
              <a:rPr lang="en-US" sz="3200" i="1" dirty="0"/>
              <a:t>modify </a:t>
            </a:r>
            <a:r>
              <a:rPr lang="en-US" sz="3200" dirty="0"/>
              <a:t>data, like </a:t>
            </a:r>
            <a:r>
              <a:rPr lang="en-US" sz="3200" b="1" dirty="0"/>
              <a:t>POST;</a:t>
            </a:r>
            <a:r>
              <a:rPr lang="en-US" sz="3200" dirty="0"/>
              <a:t> it sends a new data object to the server.</a:t>
            </a:r>
            <a:endParaRPr lang="en-US" sz="3200" b="1" dirty="0"/>
          </a:p>
          <a:p>
            <a:pPr marL="0" indent="0">
              <a:buNone/>
            </a:pPr>
            <a:endParaRPr lang="en-US" sz="3200" b="1" dirty="0"/>
          </a:p>
          <a:p>
            <a:pPr marL="0" indent="0">
              <a:buNone/>
            </a:pPr>
            <a:r>
              <a:rPr lang="en-US" sz="3200" b="1" dirty="0"/>
              <a:t>GET Requests </a:t>
            </a:r>
            <a:r>
              <a:rPr lang="en-US" sz="3200" dirty="0"/>
              <a:t>let clients get data &amp; files.</a:t>
            </a:r>
            <a:endParaRPr lang="en-US" sz="3200" b="1" i="1" dirty="0"/>
          </a:p>
        </p:txBody>
      </p:sp>
    </p:spTree>
    <p:extLst>
      <p:ext uri="{BB962C8B-B14F-4D97-AF65-F5344CB8AC3E}">
        <p14:creationId xmlns:p14="http://schemas.microsoft.com/office/powerpoint/2010/main" val="19303013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Dungeon">
      <a:dk1>
        <a:srgbClr val="34444C"/>
      </a:dk1>
      <a:lt1>
        <a:srgbClr val="9ECCC9"/>
      </a:lt1>
      <a:dk2>
        <a:srgbClr val="34444C"/>
      </a:dk2>
      <a:lt2>
        <a:srgbClr val="CDE5E3"/>
      </a:lt2>
      <a:accent1>
        <a:srgbClr val="69AFAB"/>
      </a:accent1>
      <a:accent2>
        <a:srgbClr val="2A7B7C"/>
      </a:accent2>
      <a:accent3>
        <a:srgbClr val="F9C474"/>
      </a:accent3>
      <a:accent4>
        <a:srgbClr val="EE9544"/>
      </a:accent4>
      <a:accent5>
        <a:srgbClr val="F34F85"/>
      </a:accent5>
      <a:accent6>
        <a:srgbClr val="E1287E"/>
      </a:accent6>
      <a:hlink>
        <a:srgbClr val="5B9BD5"/>
      </a:hlink>
      <a:folHlink>
        <a:srgbClr val="EE9544"/>
      </a:folHlink>
    </a:clrScheme>
    <a:fontScheme name="Dungeonous">
      <a:majorFont>
        <a:latin typeface="Righteous"/>
        <a:ea typeface=""/>
        <a:cs typeface=""/>
      </a:majorFont>
      <a:minorFont>
        <a:latin typeface="Nitt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379</TotalTime>
  <Words>2352</Words>
  <Application>Microsoft Office PowerPoint</Application>
  <PresentationFormat>Widescreen</PresentationFormat>
  <Paragraphs>191</Paragraphs>
  <Slides>17</Slides>
  <Notes>17</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Righteous</vt:lpstr>
      <vt:lpstr>Consolas</vt:lpstr>
      <vt:lpstr>Killer Tech</vt:lpstr>
      <vt:lpstr>Nitti</vt:lpstr>
      <vt:lpstr>Calibri</vt:lpstr>
      <vt:lpstr>Arial</vt:lpstr>
      <vt:lpstr>Edwardian Script ITC</vt:lpstr>
      <vt:lpstr>Yu Mincho</vt:lpstr>
      <vt:lpstr>Office Theme</vt:lpstr>
      <vt:lpstr>API Concepts</vt:lpstr>
      <vt:lpstr>What is an API?</vt:lpstr>
      <vt:lpstr>Analogy: Ordering from a Menu</vt:lpstr>
      <vt:lpstr>What Can You Do with an API?</vt:lpstr>
      <vt:lpstr>PowerPoint Presentation</vt:lpstr>
      <vt:lpstr>What is                ?</vt:lpstr>
      <vt:lpstr>Two Sides of HTTP</vt:lpstr>
      <vt:lpstr>Client-Server Architecture</vt:lpstr>
      <vt:lpstr>HTTP Requests: GET</vt:lpstr>
      <vt:lpstr>GET: URLs</vt:lpstr>
      <vt:lpstr>HTTP Responses: HTML Page</vt:lpstr>
      <vt:lpstr>HTTP Responses: JSON</vt:lpstr>
      <vt:lpstr>Network Connectivity</vt:lpstr>
      <vt:lpstr>Internet Speed</vt:lpstr>
      <vt:lpstr>Synchronicity &amp; Asynchronicity</vt:lpstr>
      <vt:lpstr>JavaScript Promises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Joseph Maxwell</dc:creator>
  <cp:lastModifiedBy>Joseph Maxwell</cp:lastModifiedBy>
  <cp:revision>12</cp:revision>
  <dcterms:created xsi:type="dcterms:W3CDTF">2023-03-23T13:54:22Z</dcterms:created>
  <dcterms:modified xsi:type="dcterms:W3CDTF">2023-03-28T13:49:51Z</dcterms:modified>
</cp:coreProperties>
</file>

<file path=docProps/thumbnail.jpeg>
</file>